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94" r:id="rId2"/>
    <p:sldMasterId id="2147483810" r:id="rId3"/>
    <p:sldMasterId id="2147483836" r:id="rId4"/>
    <p:sldMasterId id="2147483855" r:id="rId5"/>
    <p:sldMasterId id="2147483863" r:id="rId6"/>
  </p:sldMasterIdLst>
  <p:notesMasterIdLst>
    <p:notesMasterId r:id="rId34"/>
  </p:notesMasterIdLst>
  <p:handoutMasterIdLst>
    <p:handoutMasterId r:id="rId35"/>
  </p:handoutMasterIdLst>
  <p:sldIdLst>
    <p:sldId id="256" r:id="rId7"/>
    <p:sldId id="688" r:id="rId8"/>
    <p:sldId id="710" r:id="rId9"/>
    <p:sldId id="719" r:id="rId10"/>
    <p:sldId id="720" r:id="rId11"/>
    <p:sldId id="727" r:id="rId12"/>
    <p:sldId id="728" r:id="rId13"/>
    <p:sldId id="732" r:id="rId14"/>
    <p:sldId id="689" r:id="rId15"/>
    <p:sldId id="730" r:id="rId16"/>
    <p:sldId id="729" r:id="rId17"/>
    <p:sldId id="734" r:id="rId18"/>
    <p:sldId id="257" r:id="rId19"/>
    <p:sldId id="262" r:id="rId20"/>
    <p:sldId id="598" r:id="rId21"/>
    <p:sldId id="388" r:id="rId22"/>
    <p:sldId id="265" r:id="rId23"/>
    <p:sldId id="277" r:id="rId24"/>
    <p:sldId id="747" r:id="rId25"/>
    <p:sldId id="731" r:id="rId26"/>
    <p:sldId id="726" r:id="rId27"/>
    <p:sldId id="746" r:id="rId28"/>
    <p:sldId id="748" r:id="rId29"/>
    <p:sldId id="741" r:id="rId30"/>
    <p:sldId id="735" r:id="rId31"/>
    <p:sldId id="714" r:id="rId32"/>
    <p:sldId id="716" r:id="rId3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Richards" initials="" lastIdx="25" clrIdx="0"/>
  <p:cmAuthor id="1" name="Heather Stanton" initials="HS" lastIdx="3" clrIdx="1"/>
  <p:cmAuthor id="2" name="Gregory Thomas Williams" initials="GTW" lastIdx="6" clrIdx="2"/>
  <p:cmAuthor id="3" name="Alison Urton" initials="AU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9136"/>
    <a:srgbClr val="669933"/>
    <a:srgbClr val="70A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9072" autoAdjust="0"/>
  </p:normalViewPr>
  <p:slideViewPr>
    <p:cSldViewPr>
      <p:cViewPr varScale="1">
        <p:scale>
          <a:sx n="129" d="100"/>
          <a:sy n="129" d="100"/>
        </p:scale>
        <p:origin x="10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92F17-C082-4C41-9AEA-4F423B7776A3}" type="doc">
      <dgm:prSet loTypeId="urn:microsoft.com/office/officeart/2005/8/layout/target2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CA"/>
        </a:p>
      </dgm:t>
    </dgm:pt>
    <dgm:pt modelId="{A85AEFB7-C266-4135-988A-63268B457968}">
      <dgm:prSet phldrT="[Text]" custT="1"/>
      <dgm:spPr>
        <a:solidFill>
          <a:srgbClr val="51913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2000" b="1" dirty="0">
              <a:latin typeface="Calibri" panose="020F0502020204030204" pitchFamily="34" charset="0"/>
            </a:rPr>
            <a:t>Network Members</a:t>
          </a:r>
        </a:p>
      </dgm:t>
    </dgm:pt>
    <dgm:pt modelId="{B6B09671-961B-477B-8FDD-BDF5628BD046}" type="parTrans" cxnId="{44BB923A-E581-4C08-BD18-8A8D543B64E0}">
      <dgm:prSet/>
      <dgm:spPr/>
      <dgm:t>
        <a:bodyPr/>
        <a:lstStyle/>
        <a:p>
          <a:endParaRPr lang="en-CA" sz="1800"/>
        </a:p>
      </dgm:t>
    </dgm:pt>
    <dgm:pt modelId="{A0A1864D-9E73-4497-8A66-C3F0D9AEFBD0}" type="sibTrans" cxnId="{44BB923A-E581-4C08-BD18-8A8D543B64E0}">
      <dgm:prSet/>
      <dgm:spPr/>
      <dgm:t>
        <a:bodyPr/>
        <a:lstStyle/>
        <a:p>
          <a:endParaRPr lang="en-CA" sz="1800"/>
        </a:p>
      </dgm:t>
    </dgm:pt>
    <dgm:pt modelId="{974A1AC9-35DD-4B03-8E3A-4D3573AAA759}">
      <dgm:prSet phldrT="[Text]" custT="1"/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400" dirty="0">
              <a:latin typeface="Calibri" panose="020F0502020204030204" pitchFamily="34" charset="0"/>
            </a:rPr>
            <a:t>Scientific &amp; Support Committee Members</a:t>
          </a:r>
        </a:p>
      </dgm:t>
    </dgm:pt>
    <dgm:pt modelId="{FC37BDEE-39BE-4576-9FA0-48F7AF6A6CCD}" type="parTrans" cxnId="{8504B2F3-5786-4F3E-A8A5-EAB62895A3A2}">
      <dgm:prSet/>
      <dgm:spPr/>
      <dgm:t>
        <a:bodyPr/>
        <a:lstStyle/>
        <a:p>
          <a:endParaRPr lang="en-CA" sz="1800"/>
        </a:p>
      </dgm:t>
    </dgm:pt>
    <dgm:pt modelId="{8651189C-89F1-49B1-819E-13F54B079FAA}" type="sibTrans" cxnId="{8504B2F3-5786-4F3E-A8A5-EAB62895A3A2}">
      <dgm:prSet/>
      <dgm:spPr/>
      <dgm:t>
        <a:bodyPr/>
        <a:lstStyle/>
        <a:p>
          <a:endParaRPr lang="en-CA" sz="1800"/>
        </a:p>
      </dgm:t>
    </dgm:pt>
    <dgm:pt modelId="{00685FE6-1350-4620-965D-5988AB8B8203}">
      <dgm:prSet phldrT="[Text]" custT="1"/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400" dirty="0">
              <a:latin typeface="Calibri" panose="020F0502020204030204" pitchFamily="34" charset="0"/>
            </a:rPr>
            <a:t>Network Centres and Partners</a:t>
          </a:r>
        </a:p>
      </dgm:t>
    </dgm:pt>
    <dgm:pt modelId="{BD4B5462-D2FE-4648-9BF0-3815796B7B0D}" type="parTrans" cxnId="{30B0D1C9-2114-4E6F-9979-377B96CDAFC6}">
      <dgm:prSet/>
      <dgm:spPr/>
      <dgm:t>
        <a:bodyPr/>
        <a:lstStyle/>
        <a:p>
          <a:endParaRPr lang="en-CA" sz="1800"/>
        </a:p>
      </dgm:t>
    </dgm:pt>
    <dgm:pt modelId="{C5DED92F-1FA7-43C5-AB0E-4F1A72108FC2}" type="sibTrans" cxnId="{30B0D1C9-2114-4E6F-9979-377B96CDAFC6}">
      <dgm:prSet/>
      <dgm:spPr/>
      <dgm:t>
        <a:bodyPr/>
        <a:lstStyle/>
        <a:p>
          <a:endParaRPr lang="en-CA" sz="1800"/>
        </a:p>
      </dgm:t>
    </dgm:pt>
    <dgm:pt modelId="{9F27101A-1447-4F66-92E8-A655A2560378}">
      <dgm:prSet phldrT="[Text]" custT="1"/>
      <dgm:spPr>
        <a:solidFill>
          <a:srgbClr val="70AF42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2000" b="1" dirty="0">
              <a:latin typeface="Calibri" panose="020F0502020204030204" pitchFamily="34" charset="0"/>
            </a:rPr>
            <a:t>Scientific Leaders</a:t>
          </a:r>
        </a:p>
      </dgm:t>
    </dgm:pt>
    <dgm:pt modelId="{0F31115C-530D-4D47-9FAE-7E28CFE7EE82}" type="parTrans" cxnId="{4191CD5C-E7F6-4DDA-8DBF-D51F5EDB4853}">
      <dgm:prSet/>
      <dgm:spPr/>
      <dgm:t>
        <a:bodyPr/>
        <a:lstStyle/>
        <a:p>
          <a:endParaRPr lang="en-CA" sz="1800"/>
        </a:p>
      </dgm:t>
    </dgm:pt>
    <dgm:pt modelId="{7EB4D930-553F-4399-A7F4-6FE9BC2D9FBA}" type="sibTrans" cxnId="{4191CD5C-E7F6-4DDA-8DBF-D51F5EDB4853}">
      <dgm:prSet/>
      <dgm:spPr/>
      <dgm:t>
        <a:bodyPr/>
        <a:lstStyle/>
        <a:p>
          <a:endParaRPr lang="en-CA" sz="1800"/>
        </a:p>
      </dgm:t>
    </dgm:pt>
    <dgm:pt modelId="{35075D6C-69F7-4F94-B9AA-322556266E41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200" dirty="0">
              <a:latin typeface="Calibri" panose="020F0502020204030204" pitchFamily="34" charset="0"/>
            </a:rPr>
            <a:t>Clinical Trials Committee</a:t>
          </a:r>
        </a:p>
      </dgm:t>
    </dgm:pt>
    <dgm:pt modelId="{5387E8AD-FC47-49EE-B938-3292033AC8CD}" type="parTrans" cxnId="{6C08A5C2-0988-41EC-AABC-CB3C94D5EC9C}">
      <dgm:prSet/>
      <dgm:spPr/>
      <dgm:t>
        <a:bodyPr/>
        <a:lstStyle/>
        <a:p>
          <a:endParaRPr lang="en-CA" sz="1800"/>
        </a:p>
      </dgm:t>
    </dgm:pt>
    <dgm:pt modelId="{0D0B2DCD-4AE2-4535-B8F3-7039104BB678}" type="sibTrans" cxnId="{6C08A5C2-0988-41EC-AABC-CB3C94D5EC9C}">
      <dgm:prSet/>
      <dgm:spPr/>
      <dgm:t>
        <a:bodyPr/>
        <a:lstStyle/>
        <a:p>
          <a:endParaRPr lang="en-CA" sz="1800"/>
        </a:p>
      </dgm:t>
    </dgm:pt>
    <dgm:pt modelId="{8552131C-6FDC-4A2B-9A69-6A97620B9336}">
      <dgm:prSet phldrT="[Text]" custT="1"/>
      <dgm:spPr>
        <a:solidFill>
          <a:srgbClr val="92D050">
            <a:alpha val="43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800" b="1" dirty="0">
              <a:latin typeface="Calibri" panose="020F0502020204030204" pitchFamily="34" charset="0"/>
            </a:rPr>
            <a:t>Operations &amp; Statistics Centre at Queen’s</a:t>
          </a:r>
        </a:p>
      </dgm:t>
    </dgm:pt>
    <dgm:pt modelId="{E7E06B2F-7037-41F6-A67B-8CA9FE2AE564}" type="parTrans" cxnId="{C4B0EBAB-4E3D-4C5D-9BE3-3EA4ABF6FFAB}">
      <dgm:prSet/>
      <dgm:spPr/>
      <dgm:t>
        <a:bodyPr/>
        <a:lstStyle/>
        <a:p>
          <a:endParaRPr lang="en-CA" sz="1800"/>
        </a:p>
      </dgm:t>
    </dgm:pt>
    <dgm:pt modelId="{D5FB3B01-6A54-4CEA-90F1-A1691D6B1E2B}" type="sibTrans" cxnId="{C4B0EBAB-4E3D-4C5D-9BE3-3EA4ABF6FFAB}">
      <dgm:prSet/>
      <dgm:spPr/>
      <dgm:t>
        <a:bodyPr/>
        <a:lstStyle/>
        <a:p>
          <a:endParaRPr lang="en-CA" sz="1800"/>
        </a:p>
      </dgm:t>
    </dgm:pt>
    <dgm:pt modelId="{BF0D2054-BC66-4DF2-888A-BA4C0C2B20B5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Trial Coordination &amp; Conduct</a:t>
          </a:r>
        </a:p>
      </dgm:t>
    </dgm:pt>
    <dgm:pt modelId="{DA222D66-BB91-46B0-9E7E-0F4E9FA6AED3}" type="parTrans" cxnId="{D3FB44C8-B805-4BDE-ABCE-B098E129F1BF}">
      <dgm:prSet/>
      <dgm:spPr/>
      <dgm:t>
        <a:bodyPr/>
        <a:lstStyle/>
        <a:p>
          <a:endParaRPr lang="en-CA" sz="1800"/>
        </a:p>
      </dgm:t>
    </dgm:pt>
    <dgm:pt modelId="{390BF1FA-BB7E-4277-9F6B-96378B3CC456}" type="sibTrans" cxnId="{D3FB44C8-B805-4BDE-ABCE-B098E129F1BF}">
      <dgm:prSet/>
      <dgm:spPr/>
      <dgm:t>
        <a:bodyPr/>
        <a:lstStyle/>
        <a:p>
          <a:endParaRPr lang="en-CA" sz="1800"/>
        </a:p>
      </dgm:t>
    </dgm:pt>
    <dgm:pt modelId="{BF36CF2F-C145-48D1-88A6-F8FB4EDBA6A9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Admin &amp; Finance</a:t>
          </a:r>
        </a:p>
      </dgm:t>
    </dgm:pt>
    <dgm:pt modelId="{093FA7AF-869F-4F41-9C9C-D6646DB6BF78}" type="parTrans" cxnId="{0547DD9B-AE66-47BB-B0A1-AC6573767FD5}">
      <dgm:prSet/>
      <dgm:spPr/>
      <dgm:t>
        <a:bodyPr/>
        <a:lstStyle/>
        <a:p>
          <a:endParaRPr lang="en-CA" sz="1800"/>
        </a:p>
      </dgm:t>
    </dgm:pt>
    <dgm:pt modelId="{032FBF88-6EA2-472E-AB6D-DE75AD1FAC9A}" type="sibTrans" cxnId="{0547DD9B-AE66-47BB-B0A1-AC6573767FD5}">
      <dgm:prSet/>
      <dgm:spPr/>
      <dgm:t>
        <a:bodyPr/>
        <a:lstStyle/>
        <a:p>
          <a:endParaRPr lang="en-CA" sz="1800"/>
        </a:p>
      </dgm:t>
    </dgm:pt>
    <dgm:pt modelId="{51499E98-B689-4110-956A-9B24AF3FECFE}">
      <dgm:prSet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Compliance &amp; Oversight</a:t>
          </a:r>
        </a:p>
      </dgm:t>
    </dgm:pt>
    <dgm:pt modelId="{DB4EAC82-0F0C-437B-B645-5D64863A0BEC}" type="parTrans" cxnId="{A7034A36-4933-4450-B6B3-26F8C86E1995}">
      <dgm:prSet/>
      <dgm:spPr/>
      <dgm:t>
        <a:bodyPr/>
        <a:lstStyle/>
        <a:p>
          <a:endParaRPr lang="en-CA" sz="1800"/>
        </a:p>
      </dgm:t>
    </dgm:pt>
    <dgm:pt modelId="{C436A02C-5B5C-48C2-8744-7AC26E743EC2}" type="sibTrans" cxnId="{A7034A36-4933-4450-B6B3-26F8C86E1995}">
      <dgm:prSet/>
      <dgm:spPr/>
      <dgm:t>
        <a:bodyPr/>
        <a:lstStyle/>
        <a:p>
          <a:endParaRPr lang="en-CA" sz="1800"/>
        </a:p>
      </dgm:t>
    </dgm:pt>
    <dgm:pt modelId="{9C268C6B-BE8B-4D82-A4E7-3500CE569541}">
      <dgm:prSet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Information Technology</a:t>
          </a:r>
        </a:p>
      </dgm:t>
    </dgm:pt>
    <dgm:pt modelId="{CBBA7C49-A676-4D1C-A287-E80603878274}" type="parTrans" cxnId="{71E0FF16-FD89-4514-AE1C-B67205E6ACA1}">
      <dgm:prSet/>
      <dgm:spPr/>
      <dgm:t>
        <a:bodyPr/>
        <a:lstStyle/>
        <a:p>
          <a:endParaRPr lang="en-CA" sz="1800"/>
        </a:p>
      </dgm:t>
    </dgm:pt>
    <dgm:pt modelId="{12534CFA-3BBC-449C-94D8-57375B3271F8}" type="sibTrans" cxnId="{71E0FF16-FD89-4514-AE1C-B67205E6ACA1}">
      <dgm:prSet/>
      <dgm:spPr/>
      <dgm:t>
        <a:bodyPr/>
        <a:lstStyle/>
        <a:p>
          <a:endParaRPr lang="en-CA" sz="1800"/>
        </a:p>
      </dgm:t>
    </dgm:pt>
    <dgm:pt modelId="{D7519167-746F-4ABC-9CC7-4B04B33EF6BB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Strategy &amp; Partnerships</a:t>
          </a:r>
        </a:p>
      </dgm:t>
    </dgm:pt>
    <dgm:pt modelId="{D9AE0A27-2559-4632-9E9C-6D0AD14B2194}" type="parTrans" cxnId="{9629BA87-D051-4BFA-A68F-7E9D0764E516}">
      <dgm:prSet/>
      <dgm:spPr/>
      <dgm:t>
        <a:bodyPr/>
        <a:lstStyle/>
        <a:p>
          <a:endParaRPr lang="en-US" sz="1400"/>
        </a:p>
      </dgm:t>
    </dgm:pt>
    <dgm:pt modelId="{A48A44AD-54A9-4DEE-B5B0-EEC2D78A89B1}" type="sibTrans" cxnId="{9629BA87-D051-4BFA-A68F-7E9D0764E516}">
      <dgm:prSet/>
      <dgm:spPr/>
      <dgm:t>
        <a:bodyPr/>
        <a:lstStyle/>
        <a:p>
          <a:endParaRPr lang="en-US" sz="1400"/>
        </a:p>
      </dgm:t>
    </dgm:pt>
    <dgm:pt modelId="{D94533BC-92DF-4B5E-862B-CD50E5035AD2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900" dirty="0">
              <a:latin typeface="Calibri" panose="020F0502020204030204" pitchFamily="34" charset="0"/>
            </a:rPr>
            <a:t>Tumour Banking</a:t>
          </a:r>
        </a:p>
      </dgm:t>
    </dgm:pt>
    <dgm:pt modelId="{8BE266B6-FFC0-49AE-B681-F14A8E8E6F5A}" type="parTrans" cxnId="{3EEAD0F2-9156-4FA4-B650-62A63A6CA550}">
      <dgm:prSet/>
      <dgm:spPr/>
      <dgm:t>
        <a:bodyPr/>
        <a:lstStyle/>
        <a:p>
          <a:endParaRPr lang="en-US" sz="1400"/>
        </a:p>
      </dgm:t>
    </dgm:pt>
    <dgm:pt modelId="{4DA1ACB4-C893-4594-86A9-73DB95919787}" type="sibTrans" cxnId="{3EEAD0F2-9156-4FA4-B650-62A63A6CA550}">
      <dgm:prSet/>
      <dgm:spPr/>
      <dgm:t>
        <a:bodyPr/>
        <a:lstStyle/>
        <a:p>
          <a:endParaRPr lang="en-US" sz="1400"/>
        </a:p>
      </dgm:t>
    </dgm:pt>
    <dgm:pt modelId="{472EA4D0-B5FD-4796-BA21-24C3BB4225F6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200" dirty="0">
              <a:latin typeface="Calibri" panose="020F0502020204030204" pitchFamily="34" charset="0"/>
            </a:rPr>
            <a:t>Senior Investigators and Biostatisticians</a:t>
          </a:r>
        </a:p>
      </dgm:t>
    </dgm:pt>
    <dgm:pt modelId="{21D30336-64A7-44A1-80CE-874D37317CFA}" type="parTrans" cxnId="{450FD9E1-93AA-4D6F-9C32-5E4D5E5B3994}">
      <dgm:prSet/>
      <dgm:spPr/>
      <dgm:t>
        <a:bodyPr/>
        <a:lstStyle/>
        <a:p>
          <a:endParaRPr lang="en-US"/>
        </a:p>
      </dgm:t>
    </dgm:pt>
    <dgm:pt modelId="{F8067B56-ADBE-4927-A9D1-ED68BCE25F44}" type="sibTrans" cxnId="{450FD9E1-93AA-4D6F-9C32-5E4D5E5B3994}">
      <dgm:prSet/>
      <dgm:spPr/>
      <dgm:t>
        <a:bodyPr/>
        <a:lstStyle/>
        <a:p>
          <a:endParaRPr lang="en-US"/>
        </a:p>
      </dgm:t>
    </dgm:pt>
    <dgm:pt modelId="{AB90C07E-F812-4504-B107-D2682D600454}">
      <dgm:prSet phldrT="[Text]" custT="1"/>
      <dgm:spPr>
        <a:ln>
          <a:solidFill>
            <a:srgbClr val="BFBFB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sz="1200" dirty="0">
              <a:latin typeface="Calibri" panose="020F0502020204030204" pitchFamily="34" charset="0"/>
            </a:rPr>
            <a:t>Chairs &amp; Executives</a:t>
          </a:r>
        </a:p>
      </dgm:t>
    </dgm:pt>
    <dgm:pt modelId="{CCD813AF-F293-45F3-BAF5-A135CB3F952F}" type="sibTrans" cxnId="{EBA259D9-345D-4976-90F2-79313A163AB6}">
      <dgm:prSet/>
      <dgm:spPr/>
      <dgm:t>
        <a:bodyPr/>
        <a:lstStyle/>
        <a:p>
          <a:endParaRPr lang="en-US"/>
        </a:p>
      </dgm:t>
    </dgm:pt>
    <dgm:pt modelId="{A7A2792F-707D-4539-8804-9CBF1F1705FC}" type="parTrans" cxnId="{EBA259D9-345D-4976-90F2-79313A163AB6}">
      <dgm:prSet/>
      <dgm:spPr/>
      <dgm:t>
        <a:bodyPr/>
        <a:lstStyle/>
        <a:p>
          <a:endParaRPr lang="en-US"/>
        </a:p>
      </dgm:t>
    </dgm:pt>
    <dgm:pt modelId="{54168C8D-5FC9-4BA7-9178-4DA952519CBC}" type="pres">
      <dgm:prSet presAssocID="{2AD92F17-C082-4C41-9AEA-4F423B7776A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4A9C5F5E-9065-4B1D-AE32-191E9C4C0BBC}" type="pres">
      <dgm:prSet presAssocID="{2AD92F17-C082-4C41-9AEA-4F423B7776A3}" presName="outerBox" presStyleCnt="0"/>
      <dgm:spPr/>
    </dgm:pt>
    <dgm:pt modelId="{E23B2299-C7D9-483A-AC28-4A552176984B}" type="pres">
      <dgm:prSet presAssocID="{2AD92F17-C082-4C41-9AEA-4F423B7776A3}" presName="outerBoxParent" presStyleLbl="node1" presStyleIdx="0" presStyleCnt="3" custLinFactNeighborY="1384"/>
      <dgm:spPr/>
    </dgm:pt>
    <dgm:pt modelId="{34790175-E068-4CC8-ACA6-115EC26A0AD0}" type="pres">
      <dgm:prSet presAssocID="{2AD92F17-C082-4C41-9AEA-4F423B7776A3}" presName="outerBoxChildren" presStyleCnt="0"/>
      <dgm:spPr/>
    </dgm:pt>
    <dgm:pt modelId="{8B404B47-43B1-450F-892A-E43CD91153F4}" type="pres">
      <dgm:prSet presAssocID="{974A1AC9-35DD-4B03-8E3A-4D3573AAA759}" presName="oChild" presStyleLbl="fgAcc1" presStyleIdx="0" presStyleCnt="11">
        <dgm:presLayoutVars>
          <dgm:bulletEnabled val="1"/>
        </dgm:presLayoutVars>
      </dgm:prSet>
      <dgm:spPr/>
    </dgm:pt>
    <dgm:pt modelId="{C9400405-1CCE-4689-AF24-7BB4C01AA739}" type="pres">
      <dgm:prSet presAssocID="{8651189C-89F1-49B1-819E-13F54B079FAA}" presName="outerSibTrans" presStyleCnt="0"/>
      <dgm:spPr/>
    </dgm:pt>
    <dgm:pt modelId="{BFAE10E2-72E2-4217-926D-CF9354FE5BE6}" type="pres">
      <dgm:prSet presAssocID="{00685FE6-1350-4620-965D-5988AB8B8203}" presName="oChild" presStyleLbl="fgAcc1" presStyleIdx="1" presStyleCnt="11">
        <dgm:presLayoutVars>
          <dgm:bulletEnabled val="1"/>
        </dgm:presLayoutVars>
      </dgm:prSet>
      <dgm:spPr/>
    </dgm:pt>
    <dgm:pt modelId="{78EF0DF0-59C8-479A-8709-BB46BFF4725B}" type="pres">
      <dgm:prSet presAssocID="{2AD92F17-C082-4C41-9AEA-4F423B7776A3}" presName="middleBox" presStyleCnt="0"/>
      <dgm:spPr/>
    </dgm:pt>
    <dgm:pt modelId="{34C3A7A0-8D2D-430D-8FA7-BABCDCE0D4C9}" type="pres">
      <dgm:prSet presAssocID="{2AD92F17-C082-4C41-9AEA-4F423B7776A3}" presName="middleBoxParent" presStyleLbl="node1" presStyleIdx="1" presStyleCnt="3"/>
      <dgm:spPr/>
    </dgm:pt>
    <dgm:pt modelId="{02204D45-51E4-4FD3-AFCA-B0005187D556}" type="pres">
      <dgm:prSet presAssocID="{2AD92F17-C082-4C41-9AEA-4F423B7776A3}" presName="middleBoxChildren" presStyleCnt="0"/>
      <dgm:spPr/>
    </dgm:pt>
    <dgm:pt modelId="{19A5153C-F005-4CBF-8C0C-2DA5F2795C20}" type="pres">
      <dgm:prSet presAssocID="{35075D6C-69F7-4F94-B9AA-322556266E41}" presName="mChild" presStyleLbl="fgAcc1" presStyleIdx="2" presStyleCnt="11">
        <dgm:presLayoutVars>
          <dgm:bulletEnabled val="1"/>
        </dgm:presLayoutVars>
      </dgm:prSet>
      <dgm:spPr/>
    </dgm:pt>
    <dgm:pt modelId="{2B22FE76-3C2E-4CA8-B5B1-186A0E65B513}" type="pres">
      <dgm:prSet presAssocID="{0D0B2DCD-4AE2-4535-B8F3-7039104BB678}" presName="middleSibTrans" presStyleCnt="0"/>
      <dgm:spPr/>
    </dgm:pt>
    <dgm:pt modelId="{9605D65B-64F4-45F8-BD37-1775D3C6E83F}" type="pres">
      <dgm:prSet presAssocID="{AB90C07E-F812-4504-B107-D2682D600454}" presName="mChild" presStyleLbl="fgAcc1" presStyleIdx="3" presStyleCnt="11">
        <dgm:presLayoutVars>
          <dgm:bulletEnabled val="1"/>
        </dgm:presLayoutVars>
      </dgm:prSet>
      <dgm:spPr/>
    </dgm:pt>
    <dgm:pt modelId="{B9BB3DDD-B59B-45A9-AD7E-A186B697F7FA}" type="pres">
      <dgm:prSet presAssocID="{CCD813AF-F293-45F3-BAF5-A135CB3F952F}" presName="middleSibTrans" presStyleCnt="0"/>
      <dgm:spPr/>
    </dgm:pt>
    <dgm:pt modelId="{E02FFF25-62BF-4DD4-8C3F-C4EA5CD20199}" type="pres">
      <dgm:prSet presAssocID="{472EA4D0-B5FD-4796-BA21-24C3BB4225F6}" presName="mChild" presStyleLbl="fgAcc1" presStyleIdx="4" presStyleCnt="11">
        <dgm:presLayoutVars>
          <dgm:bulletEnabled val="1"/>
        </dgm:presLayoutVars>
      </dgm:prSet>
      <dgm:spPr/>
    </dgm:pt>
    <dgm:pt modelId="{817B8A7F-B9F1-4494-B830-E842302F85CD}" type="pres">
      <dgm:prSet presAssocID="{2AD92F17-C082-4C41-9AEA-4F423B7776A3}" presName="centerBox" presStyleCnt="0"/>
      <dgm:spPr/>
    </dgm:pt>
    <dgm:pt modelId="{43D49096-0239-4266-9CF8-A216AFAA7386}" type="pres">
      <dgm:prSet presAssocID="{2AD92F17-C082-4C41-9AEA-4F423B7776A3}" presName="centerBoxParent" presStyleLbl="node1" presStyleIdx="2" presStyleCnt="3"/>
      <dgm:spPr/>
    </dgm:pt>
    <dgm:pt modelId="{211B662A-C70E-4EB5-B193-C57305D0A26C}" type="pres">
      <dgm:prSet presAssocID="{2AD92F17-C082-4C41-9AEA-4F423B7776A3}" presName="centerBoxChildren" presStyleCnt="0"/>
      <dgm:spPr/>
    </dgm:pt>
    <dgm:pt modelId="{9B7B1CC1-5BDA-4C61-94C2-A58EA9BE3DA4}" type="pres">
      <dgm:prSet presAssocID="{BF0D2054-BC66-4DF2-888A-BA4C0C2B20B5}" presName="cChild" presStyleLbl="fgAcc1" presStyleIdx="5" presStyleCnt="11" custScaleX="105817">
        <dgm:presLayoutVars>
          <dgm:bulletEnabled val="1"/>
        </dgm:presLayoutVars>
      </dgm:prSet>
      <dgm:spPr/>
    </dgm:pt>
    <dgm:pt modelId="{C30AA0A7-AA17-4D8C-B1EA-027980F8A558}" type="pres">
      <dgm:prSet presAssocID="{390BF1FA-BB7E-4277-9F6B-96378B3CC456}" presName="centerSibTrans" presStyleCnt="0"/>
      <dgm:spPr/>
    </dgm:pt>
    <dgm:pt modelId="{4ED078C2-7FD5-4DC2-8FF7-6EBD9F2ED02A}" type="pres">
      <dgm:prSet presAssocID="{51499E98-B689-4110-956A-9B24AF3FECFE}" presName="cChild" presStyleLbl="fgAcc1" presStyleIdx="6" presStyleCnt="11">
        <dgm:presLayoutVars>
          <dgm:bulletEnabled val="1"/>
        </dgm:presLayoutVars>
      </dgm:prSet>
      <dgm:spPr/>
    </dgm:pt>
    <dgm:pt modelId="{C171306B-EE8E-4DDA-BA64-8BA071D2FD81}" type="pres">
      <dgm:prSet presAssocID="{C436A02C-5B5C-48C2-8744-7AC26E743EC2}" presName="centerSibTrans" presStyleCnt="0"/>
      <dgm:spPr/>
    </dgm:pt>
    <dgm:pt modelId="{B63FE6C2-3670-4CB7-BC02-55FB54DBFE2A}" type="pres">
      <dgm:prSet presAssocID="{9C268C6B-BE8B-4D82-A4E7-3500CE569541}" presName="cChild" presStyleLbl="fgAcc1" presStyleIdx="7" presStyleCnt="11">
        <dgm:presLayoutVars>
          <dgm:bulletEnabled val="1"/>
        </dgm:presLayoutVars>
      </dgm:prSet>
      <dgm:spPr/>
    </dgm:pt>
    <dgm:pt modelId="{151497C3-5A99-4806-B9AD-B4EDC41D0215}" type="pres">
      <dgm:prSet presAssocID="{12534CFA-3BBC-449C-94D8-57375B3271F8}" presName="centerSibTrans" presStyleCnt="0"/>
      <dgm:spPr/>
    </dgm:pt>
    <dgm:pt modelId="{78E4C60C-A1D9-4744-A26C-153A77B82A2E}" type="pres">
      <dgm:prSet presAssocID="{BF36CF2F-C145-48D1-88A6-F8FB4EDBA6A9}" presName="cChild" presStyleLbl="fgAcc1" presStyleIdx="8" presStyleCnt="11">
        <dgm:presLayoutVars>
          <dgm:bulletEnabled val="1"/>
        </dgm:presLayoutVars>
      </dgm:prSet>
      <dgm:spPr/>
    </dgm:pt>
    <dgm:pt modelId="{87852717-386E-49BE-B8B3-11EA9BECD513}" type="pres">
      <dgm:prSet presAssocID="{032FBF88-6EA2-472E-AB6D-DE75AD1FAC9A}" presName="centerSibTrans" presStyleCnt="0"/>
      <dgm:spPr/>
    </dgm:pt>
    <dgm:pt modelId="{1B09E330-C282-4420-BFC4-D95DCFEBB6B7}" type="pres">
      <dgm:prSet presAssocID="{D7519167-746F-4ABC-9CC7-4B04B33EF6BB}" presName="cChild" presStyleLbl="fgAcc1" presStyleIdx="9" presStyleCnt="11">
        <dgm:presLayoutVars>
          <dgm:bulletEnabled val="1"/>
        </dgm:presLayoutVars>
      </dgm:prSet>
      <dgm:spPr/>
    </dgm:pt>
    <dgm:pt modelId="{1DD16C2C-B7CA-4F88-A644-2E90DCA2020A}" type="pres">
      <dgm:prSet presAssocID="{A48A44AD-54A9-4DEE-B5B0-EEC2D78A89B1}" presName="centerSibTrans" presStyleCnt="0"/>
      <dgm:spPr/>
    </dgm:pt>
    <dgm:pt modelId="{D54807A2-CE39-4822-8FC2-8A73D96F9EAF}" type="pres">
      <dgm:prSet presAssocID="{D94533BC-92DF-4B5E-862B-CD50E5035AD2}" presName="cChild" presStyleLbl="fgAcc1" presStyleIdx="10" presStyleCnt="11">
        <dgm:presLayoutVars>
          <dgm:bulletEnabled val="1"/>
        </dgm:presLayoutVars>
      </dgm:prSet>
      <dgm:spPr/>
    </dgm:pt>
  </dgm:ptLst>
  <dgm:cxnLst>
    <dgm:cxn modelId="{1D5C5309-780F-4F78-880E-C909613035D1}" type="presOf" srcId="{D94533BC-92DF-4B5E-862B-CD50E5035AD2}" destId="{D54807A2-CE39-4822-8FC2-8A73D96F9EAF}" srcOrd="0" destOrd="0" presId="urn:microsoft.com/office/officeart/2005/8/layout/target2"/>
    <dgm:cxn modelId="{0341580A-C6AB-48A5-A0BF-215B6C1ED9B7}" type="presOf" srcId="{BF36CF2F-C145-48D1-88A6-F8FB4EDBA6A9}" destId="{78E4C60C-A1D9-4744-A26C-153A77B82A2E}" srcOrd="0" destOrd="0" presId="urn:microsoft.com/office/officeart/2005/8/layout/target2"/>
    <dgm:cxn modelId="{71E0FF16-FD89-4514-AE1C-B67205E6ACA1}" srcId="{8552131C-6FDC-4A2B-9A69-6A97620B9336}" destId="{9C268C6B-BE8B-4D82-A4E7-3500CE569541}" srcOrd="2" destOrd="0" parTransId="{CBBA7C49-A676-4D1C-A287-E80603878274}" sibTransId="{12534CFA-3BBC-449C-94D8-57375B3271F8}"/>
    <dgm:cxn modelId="{21860829-C44C-4402-9999-200CFCA5DF3B}" type="presOf" srcId="{9F27101A-1447-4F66-92E8-A655A2560378}" destId="{34C3A7A0-8D2D-430D-8FA7-BABCDCE0D4C9}" srcOrd="0" destOrd="0" presId="urn:microsoft.com/office/officeart/2005/8/layout/target2"/>
    <dgm:cxn modelId="{CFEDF735-3219-4C62-9C43-39C91DF9DEFD}" type="presOf" srcId="{472EA4D0-B5FD-4796-BA21-24C3BB4225F6}" destId="{E02FFF25-62BF-4DD4-8C3F-C4EA5CD20199}" srcOrd="0" destOrd="0" presId="urn:microsoft.com/office/officeart/2005/8/layout/target2"/>
    <dgm:cxn modelId="{A7034A36-4933-4450-B6B3-26F8C86E1995}" srcId="{8552131C-6FDC-4A2B-9A69-6A97620B9336}" destId="{51499E98-B689-4110-956A-9B24AF3FECFE}" srcOrd="1" destOrd="0" parTransId="{DB4EAC82-0F0C-437B-B645-5D64863A0BEC}" sibTransId="{C436A02C-5B5C-48C2-8744-7AC26E743EC2}"/>
    <dgm:cxn modelId="{44BB923A-E581-4C08-BD18-8A8D543B64E0}" srcId="{2AD92F17-C082-4C41-9AEA-4F423B7776A3}" destId="{A85AEFB7-C266-4135-988A-63268B457968}" srcOrd="0" destOrd="0" parTransId="{B6B09671-961B-477B-8FDD-BDF5628BD046}" sibTransId="{A0A1864D-9E73-4497-8A66-C3F0D9AEFBD0}"/>
    <dgm:cxn modelId="{4191CD5C-E7F6-4DDA-8DBF-D51F5EDB4853}" srcId="{2AD92F17-C082-4C41-9AEA-4F423B7776A3}" destId="{9F27101A-1447-4F66-92E8-A655A2560378}" srcOrd="1" destOrd="0" parTransId="{0F31115C-530D-4D47-9FAE-7E28CFE7EE82}" sibTransId="{7EB4D930-553F-4399-A7F4-6FE9BC2D9FBA}"/>
    <dgm:cxn modelId="{5E0AF843-A68F-48DE-ACB9-50170F644E00}" type="presOf" srcId="{9C268C6B-BE8B-4D82-A4E7-3500CE569541}" destId="{B63FE6C2-3670-4CB7-BC02-55FB54DBFE2A}" srcOrd="0" destOrd="0" presId="urn:microsoft.com/office/officeart/2005/8/layout/target2"/>
    <dgm:cxn modelId="{D69BE469-492F-4CFA-B32A-24C71B1196C3}" type="presOf" srcId="{2AD92F17-C082-4C41-9AEA-4F423B7776A3}" destId="{54168C8D-5FC9-4BA7-9178-4DA952519CBC}" srcOrd="0" destOrd="0" presId="urn:microsoft.com/office/officeart/2005/8/layout/target2"/>
    <dgm:cxn modelId="{128E0A50-F280-47AE-91CF-46B59CE25C56}" type="presOf" srcId="{51499E98-B689-4110-956A-9B24AF3FECFE}" destId="{4ED078C2-7FD5-4DC2-8FF7-6EBD9F2ED02A}" srcOrd="0" destOrd="0" presId="urn:microsoft.com/office/officeart/2005/8/layout/target2"/>
    <dgm:cxn modelId="{20D7BD7F-0BB3-4CC0-9109-AFCA9E6B5152}" type="presOf" srcId="{BF0D2054-BC66-4DF2-888A-BA4C0C2B20B5}" destId="{9B7B1CC1-5BDA-4C61-94C2-A58EA9BE3DA4}" srcOrd="0" destOrd="0" presId="urn:microsoft.com/office/officeart/2005/8/layout/target2"/>
    <dgm:cxn modelId="{9629BA87-D051-4BFA-A68F-7E9D0764E516}" srcId="{8552131C-6FDC-4A2B-9A69-6A97620B9336}" destId="{D7519167-746F-4ABC-9CC7-4B04B33EF6BB}" srcOrd="4" destOrd="0" parTransId="{D9AE0A27-2559-4632-9E9C-6D0AD14B2194}" sibTransId="{A48A44AD-54A9-4DEE-B5B0-EEC2D78A89B1}"/>
    <dgm:cxn modelId="{9F55B399-5837-46A4-A251-86086FB6038E}" type="presOf" srcId="{8552131C-6FDC-4A2B-9A69-6A97620B9336}" destId="{43D49096-0239-4266-9CF8-A216AFAA7386}" srcOrd="0" destOrd="0" presId="urn:microsoft.com/office/officeart/2005/8/layout/target2"/>
    <dgm:cxn modelId="{0547DD9B-AE66-47BB-B0A1-AC6573767FD5}" srcId="{8552131C-6FDC-4A2B-9A69-6A97620B9336}" destId="{BF36CF2F-C145-48D1-88A6-F8FB4EDBA6A9}" srcOrd="3" destOrd="0" parTransId="{093FA7AF-869F-4F41-9C9C-D6646DB6BF78}" sibTransId="{032FBF88-6EA2-472E-AB6D-DE75AD1FAC9A}"/>
    <dgm:cxn modelId="{4A7F18AB-0D3A-42BC-808C-A7C17BBBAE48}" type="presOf" srcId="{35075D6C-69F7-4F94-B9AA-322556266E41}" destId="{19A5153C-F005-4CBF-8C0C-2DA5F2795C20}" srcOrd="0" destOrd="0" presId="urn:microsoft.com/office/officeart/2005/8/layout/target2"/>
    <dgm:cxn modelId="{C4B0EBAB-4E3D-4C5D-9BE3-3EA4ABF6FFAB}" srcId="{2AD92F17-C082-4C41-9AEA-4F423B7776A3}" destId="{8552131C-6FDC-4A2B-9A69-6A97620B9336}" srcOrd="2" destOrd="0" parTransId="{E7E06B2F-7037-41F6-A67B-8CA9FE2AE564}" sibTransId="{D5FB3B01-6A54-4CEA-90F1-A1691D6B1E2B}"/>
    <dgm:cxn modelId="{577871AF-6F2B-4E82-83DE-18C7E9F06BF8}" type="presOf" srcId="{AB90C07E-F812-4504-B107-D2682D600454}" destId="{9605D65B-64F4-45F8-BD37-1775D3C6E83F}" srcOrd="0" destOrd="0" presId="urn:microsoft.com/office/officeart/2005/8/layout/target2"/>
    <dgm:cxn modelId="{6C08A5C2-0988-41EC-AABC-CB3C94D5EC9C}" srcId="{9F27101A-1447-4F66-92E8-A655A2560378}" destId="{35075D6C-69F7-4F94-B9AA-322556266E41}" srcOrd="0" destOrd="0" parTransId="{5387E8AD-FC47-49EE-B938-3292033AC8CD}" sibTransId="{0D0B2DCD-4AE2-4535-B8F3-7039104BB678}"/>
    <dgm:cxn modelId="{D3FB44C8-B805-4BDE-ABCE-B098E129F1BF}" srcId="{8552131C-6FDC-4A2B-9A69-6A97620B9336}" destId="{BF0D2054-BC66-4DF2-888A-BA4C0C2B20B5}" srcOrd="0" destOrd="0" parTransId="{DA222D66-BB91-46B0-9E7E-0F4E9FA6AED3}" sibTransId="{390BF1FA-BB7E-4277-9F6B-96378B3CC456}"/>
    <dgm:cxn modelId="{30B0D1C9-2114-4E6F-9979-377B96CDAFC6}" srcId="{A85AEFB7-C266-4135-988A-63268B457968}" destId="{00685FE6-1350-4620-965D-5988AB8B8203}" srcOrd="1" destOrd="0" parTransId="{BD4B5462-D2FE-4648-9BF0-3815796B7B0D}" sibTransId="{C5DED92F-1FA7-43C5-AB0E-4F1A72108FC2}"/>
    <dgm:cxn modelId="{EBA259D9-345D-4976-90F2-79313A163AB6}" srcId="{9F27101A-1447-4F66-92E8-A655A2560378}" destId="{AB90C07E-F812-4504-B107-D2682D600454}" srcOrd="1" destOrd="0" parTransId="{A7A2792F-707D-4539-8804-9CBF1F1705FC}" sibTransId="{CCD813AF-F293-45F3-BAF5-A135CB3F952F}"/>
    <dgm:cxn modelId="{450FD9E1-93AA-4D6F-9C32-5E4D5E5B3994}" srcId="{9F27101A-1447-4F66-92E8-A655A2560378}" destId="{472EA4D0-B5FD-4796-BA21-24C3BB4225F6}" srcOrd="2" destOrd="0" parTransId="{21D30336-64A7-44A1-80CE-874D37317CFA}" sibTransId="{F8067B56-ADBE-4927-A9D1-ED68BCE25F44}"/>
    <dgm:cxn modelId="{F097C5E5-3D59-48FB-9001-9B777A27779B}" type="presOf" srcId="{D7519167-746F-4ABC-9CC7-4B04B33EF6BB}" destId="{1B09E330-C282-4420-BFC4-D95DCFEBB6B7}" srcOrd="0" destOrd="0" presId="urn:microsoft.com/office/officeart/2005/8/layout/target2"/>
    <dgm:cxn modelId="{C4670DEC-078B-497C-95EA-611CDB84CD36}" type="presOf" srcId="{00685FE6-1350-4620-965D-5988AB8B8203}" destId="{BFAE10E2-72E2-4217-926D-CF9354FE5BE6}" srcOrd="0" destOrd="0" presId="urn:microsoft.com/office/officeart/2005/8/layout/target2"/>
    <dgm:cxn modelId="{3EEAD0F2-9156-4FA4-B650-62A63A6CA550}" srcId="{8552131C-6FDC-4A2B-9A69-6A97620B9336}" destId="{D94533BC-92DF-4B5E-862B-CD50E5035AD2}" srcOrd="5" destOrd="0" parTransId="{8BE266B6-FFC0-49AE-B681-F14A8E8E6F5A}" sibTransId="{4DA1ACB4-C893-4594-86A9-73DB95919787}"/>
    <dgm:cxn modelId="{8504B2F3-5786-4F3E-A8A5-EAB62895A3A2}" srcId="{A85AEFB7-C266-4135-988A-63268B457968}" destId="{974A1AC9-35DD-4B03-8E3A-4D3573AAA759}" srcOrd="0" destOrd="0" parTransId="{FC37BDEE-39BE-4576-9FA0-48F7AF6A6CCD}" sibTransId="{8651189C-89F1-49B1-819E-13F54B079FAA}"/>
    <dgm:cxn modelId="{499785FD-3DA9-4C2F-AEDB-1DEF0F052B09}" type="presOf" srcId="{A85AEFB7-C266-4135-988A-63268B457968}" destId="{E23B2299-C7D9-483A-AC28-4A552176984B}" srcOrd="0" destOrd="0" presId="urn:microsoft.com/office/officeart/2005/8/layout/target2"/>
    <dgm:cxn modelId="{9029D6FD-6FBC-48EA-9874-D7FEC3A33794}" type="presOf" srcId="{974A1AC9-35DD-4B03-8E3A-4D3573AAA759}" destId="{8B404B47-43B1-450F-892A-E43CD91153F4}" srcOrd="0" destOrd="0" presId="urn:microsoft.com/office/officeart/2005/8/layout/target2"/>
    <dgm:cxn modelId="{C7FE75CA-E6D4-4A6A-9941-9D75ABA1B5B8}" type="presParOf" srcId="{54168C8D-5FC9-4BA7-9178-4DA952519CBC}" destId="{4A9C5F5E-9065-4B1D-AE32-191E9C4C0BBC}" srcOrd="0" destOrd="0" presId="urn:microsoft.com/office/officeart/2005/8/layout/target2"/>
    <dgm:cxn modelId="{4FBE9F6A-4ADA-473C-8457-D5D339BE5759}" type="presParOf" srcId="{4A9C5F5E-9065-4B1D-AE32-191E9C4C0BBC}" destId="{E23B2299-C7D9-483A-AC28-4A552176984B}" srcOrd="0" destOrd="0" presId="urn:microsoft.com/office/officeart/2005/8/layout/target2"/>
    <dgm:cxn modelId="{176F7C7A-D5F3-4F56-B493-5CA9B8F1629E}" type="presParOf" srcId="{4A9C5F5E-9065-4B1D-AE32-191E9C4C0BBC}" destId="{34790175-E068-4CC8-ACA6-115EC26A0AD0}" srcOrd="1" destOrd="0" presId="urn:microsoft.com/office/officeart/2005/8/layout/target2"/>
    <dgm:cxn modelId="{3BC79F79-6B9E-448B-B844-8D699D37A6F8}" type="presParOf" srcId="{34790175-E068-4CC8-ACA6-115EC26A0AD0}" destId="{8B404B47-43B1-450F-892A-E43CD91153F4}" srcOrd="0" destOrd="0" presId="urn:microsoft.com/office/officeart/2005/8/layout/target2"/>
    <dgm:cxn modelId="{5AB6743D-7431-47B0-BDCB-7960C9F08C08}" type="presParOf" srcId="{34790175-E068-4CC8-ACA6-115EC26A0AD0}" destId="{C9400405-1CCE-4689-AF24-7BB4C01AA739}" srcOrd="1" destOrd="0" presId="urn:microsoft.com/office/officeart/2005/8/layout/target2"/>
    <dgm:cxn modelId="{7AAAF407-B539-4F9C-A8A0-2EC14C4D7369}" type="presParOf" srcId="{34790175-E068-4CC8-ACA6-115EC26A0AD0}" destId="{BFAE10E2-72E2-4217-926D-CF9354FE5BE6}" srcOrd="2" destOrd="0" presId="urn:microsoft.com/office/officeart/2005/8/layout/target2"/>
    <dgm:cxn modelId="{69A63AF7-1FA2-4644-98A7-55C84195A827}" type="presParOf" srcId="{54168C8D-5FC9-4BA7-9178-4DA952519CBC}" destId="{78EF0DF0-59C8-479A-8709-BB46BFF4725B}" srcOrd="1" destOrd="0" presId="urn:microsoft.com/office/officeart/2005/8/layout/target2"/>
    <dgm:cxn modelId="{7B8ED279-C94C-4628-9EBD-A6A6217D65D9}" type="presParOf" srcId="{78EF0DF0-59C8-479A-8709-BB46BFF4725B}" destId="{34C3A7A0-8D2D-430D-8FA7-BABCDCE0D4C9}" srcOrd="0" destOrd="0" presId="urn:microsoft.com/office/officeart/2005/8/layout/target2"/>
    <dgm:cxn modelId="{F2B4E67F-1C3B-4527-A088-B541C234D7BC}" type="presParOf" srcId="{78EF0DF0-59C8-479A-8709-BB46BFF4725B}" destId="{02204D45-51E4-4FD3-AFCA-B0005187D556}" srcOrd="1" destOrd="0" presId="urn:microsoft.com/office/officeart/2005/8/layout/target2"/>
    <dgm:cxn modelId="{B405257F-3498-49D9-B447-BB924FB0E1C6}" type="presParOf" srcId="{02204D45-51E4-4FD3-AFCA-B0005187D556}" destId="{19A5153C-F005-4CBF-8C0C-2DA5F2795C20}" srcOrd="0" destOrd="0" presId="urn:microsoft.com/office/officeart/2005/8/layout/target2"/>
    <dgm:cxn modelId="{F718608F-BF40-40CC-93ED-3881FFB30368}" type="presParOf" srcId="{02204D45-51E4-4FD3-AFCA-B0005187D556}" destId="{2B22FE76-3C2E-4CA8-B5B1-186A0E65B513}" srcOrd="1" destOrd="0" presId="urn:microsoft.com/office/officeart/2005/8/layout/target2"/>
    <dgm:cxn modelId="{914EDDCF-375E-4222-9E92-C92A04806311}" type="presParOf" srcId="{02204D45-51E4-4FD3-AFCA-B0005187D556}" destId="{9605D65B-64F4-45F8-BD37-1775D3C6E83F}" srcOrd="2" destOrd="0" presId="urn:microsoft.com/office/officeart/2005/8/layout/target2"/>
    <dgm:cxn modelId="{E35538E1-1131-417A-A095-0D5B254E97B3}" type="presParOf" srcId="{02204D45-51E4-4FD3-AFCA-B0005187D556}" destId="{B9BB3DDD-B59B-45A9-AD7E-A186B697F7FA}" srcOrd="3" destOrd="0" presId="urn:microsoft.com/office/officeart/2005/8/layout/target2"/>
    <dgm:cxn modelId="{8B3FFD12-EF46-4999-A5AA-8B22A85AABAD}" type="presParOf" srcId="{02204D45-51E4-4FD3-AFCA-B0005187D556}" destId="{E02FFF25-62BF-4DD4-8C3F-C4EA5CD20199}" srcOrd="4" destOrd="0" presId="urn:microsoft.com/office/officeart/2005/8/layout/target2"/>
    <dgm:cxn modelId="{D292CC15-1A2F-41D6-9DF0-214A37CD8ED7}" type="presParOf" srcId="{54168C8D-5FC9-4BA7-9178-4DA952519CBC}" destId="{817B8A7F-B9F1-4494-B830-E842302F85CD}" srcOrd="2" destOrd="0" presId="urn:microsoft.com/office/officeart/2005/8/layout/target2"/>
    <dgm:cxn modelId="{896DD952-AEE1-48AB-B068-A9A5F71CE396}" type="presParOf" srcId="{817B8A7F-B9F1-4494-B830-E842302F85CD}" destId="{43D49096-0239-4266-9CF8-A216AFAA7386}" srcOrd="0" destOrd="0" presId="urn:microsoft.com/office/officeart/2005/8/layout/target2"/>
    <dgm:cxn modelId="{120B10CE-8B9D-47DC-BDCA-0C6861062F43}" type="presParOf" srcId="{817B8A7F-B9F1-4494-B830-E842302F85CD}" destId="{211B662A-C70E-4EB5-B193-C57305D0A26C}" srcOrd="1" destOrd="0" presId="urn:microsoft.com/office/officeart/2005/8/layout/target2"/>
    <dgm:cxn modelId="{4B305277-AE86-4B15-8598-2E1CF831142A}" type="presParOf" srcId="{211B662A-C70E-4EB5-B193-C57305D0A26C}" destId="{9B7B1CC1-5BDA-4C61-94C2-A58EA9BE3DA4}" srcOrd="0" destOrd="0" presId="urn:microsoft.com/office/officeart/2005/8/layout/target2"/>
    <dgm:cxn modelId="{278BB5E2-EA94-4C7E-96A4-32A8E5273E97}" type="presParOf" srcId="{211B662A-C70E-4EB5-B193-C57305D0A26C}" destId="{C30AA0A7-AA17-4D8C-B1EA-027980F8A558}" srcOrd="1" destOrd="0" presId="urn:microsoft.com/office/officeart/2005/8/layout/target2"/>
    <dgm:cxn modelId="{D1D69414-E3AA-44A2-994F-E638CEED0AC0}" type="presParOf" srcId="{211B662A-C70E-4EB5-B193-C57305D0A26C}" destId="{4ED078C2-7FD5-4DC2-8FF7-6EBD9F2ED02A}" srcOrd="2" destOrd="0" presId="urn:microsoft.com/office/officeart/2005/8/layout/target2"/>
    <dgm:cxn modelId="{CE892BD2-569F-4994-BDEE-23EEA19A767A}" type="presParOf" srcId="{211B662A-C70E-4EB5-B193-C57305D0A26C}" destId="{C171306B-EE8E-4DDA-BA64-8BA071D2FD81}" srcOrd="3" destOrd="0" presId="urn:microsoft.com/office/officeart/2005/8/layout/target2"/>
    <dgm:cxn modelId="{9E4392CF-04F8-4F50-A4E8-227A70966D59}" type="presParOf" srcId="{211B662A-C70E-4EB5-B193-C57305D0A26C}" destId="{B63FE6C2-3670-4CB7-BC02-55FB54DBFE2A}" srcOrd="4" destOrd="0" presId="urn:microsoft.com/office/officeart/2005/8/layout/target2"/>
    <dgm:cxn modelId="{85389D5D-AD80-45EE-AADE-7B9BE373F775}" type="presParOf" srcId="{211B662A-C70E-4EB5-B193-C57305D0A26C}" destId="{151497C3-5A99-4806-B9AD-B4EDC41D0215}" srcOrd="5" destOrd="0" presId="urn:microsoft.com/office/officeart/2005/8/layout/target2"/>
    <dgm:cxn modelId="{993FBA3D-EB97-476C-BD44-E9CB51ED025E}" type="presParOf" srcId="{211B662A-C70E-4EB5-B193-C57305D0A26C}" destId="{78E4C60C-A1D9-4744-A26C-153A77B82A2E}" srcOrd="6" destOrd="0" presId="urn:microsoft.com/office/officeart/2005/8/layout/target2"/>
    <dgm:cxn modelId="{99C81FE5-4600-4172-8238-5E7FB3D4B44C}" type="presParOf" srcId="{211B662A-C70E-4EB5-B193-C57305D0A26C}" destId="{87852717-386E-49BE-B8B3-11EA9BECD513}" srcOrd="7" destOrd="0" presId="urn:microsoft.com/office/officeart/2005/8/layout/target2"/>
    <dgm:cxn modelId="{7351CEE4-6DF1-4C83-A7CF-9FE86A448477}" type="presParOf" srcId="{211B662A-C70E-4EB5-B193-C57305D0A26C}" destId="{1B09E330-C282-4420-BFC4-D95DCFEBB6B7}" srcOrd="8" destOrd="0" presId="urn:microsoft.com/office/officeart/2005/8/layout/target2"/>
    <dgm:cxn modelId="{6A7BCAB0-3125-4033-ACB7-95520027930B}" type="presParOf" srcId="{211B662A-C70E-4EB5-B193-C57305D0A26C}" destId="{1DD16C2C-B7CA-4F88-A644-2E90DCA2020A}" srcOrd="9" destOrd="0" presId="urn:microsoft.com/office/officeart/2005/8/layout/target2"/>
    <dgm:cxn modelId="{C44DD5DD-E034-446C-B57D-E4F6808AC9B0}" type="presParOf" srcId="{211B662A-C70E-4EB5-B193-C57305D0A26C}" destId="{D54807A2-CE39-4822-8FC2-8A73D96F9EAF}" srcOrd="1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E5774-187A-4A00-94F7-5AEC1E25CA03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944A5C07-BE99-462D-859C-D453E0CC0BCB}">
      <dgm:prSet phldrT="[Text]" custT="1"/>
      <dgm:spPr>
        <a:solidFill>
          <a:srgbClr val="519136">
            <a:alpha val="25000"/>
          </a:srgb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CA" sz="2000" dirty="0">
              <a:latin typeface="Calibri"/>
              <a:cs typeface="Calibri"/>
            </a:rPr>
            <a:t>Scientific Committees</a:t>
          </a:r>
        </a:p>
      </dgm:t>
    </dgm:pt>
    <dgm:pt modelId="{9C841563-9F7D-4460-92F0-140B8A91EB2F}" type="parTrans" cxnId="{A652C50D-E494-427D-8C76-387B74EE2848}">
      <dgm:prSet/>
      <dgm:spPr/>
      <dgm:t>
        <a:bodyPr/>
        <a:lstStyle/>
        <a:p>
          <a:endParaRPr lang="en-CA" sz="2000"/>
        </a:p>
      </dgm:t>
    </dgm:pt>
    <dgm:pt modelId="{373946A2-8476-4683-AE03-C608E1F4980A}" type="sibTrans" cxnId="{A652C50D-E494-427D-8C76-387B74EE2848}">
      <dgm:prSet/>
      <dgm:spPr/>
      <dgm:t>
        <a:bodyPr/>
        <a:lstStyle/>
        <a:p>
          <a:endParaRPr lang="en-CA" sz="2000"/>
        </a:p>
      </dgm:t>
    </dgm:pt>
    <dgm:pt modelId="{B259888B-5C13-47B0-B395-5871DB2DEACE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Disease Sites</a:t>
          </a:r>
        </a:p>
      </dgm:t>
    </dgm:pt>
    <dgm:pt modelId="{5C114B1F-4A1C-44FF-AAC3-31ADF657FC73}" type="parTrans" cxnId="{F25DF38F-7F44-4A59-98CF-B744779AC332}">
      <dgm:prSet/>
      <dgm:spPr/>
      <dgm:t>
        <a:bodyPr/>
        <a:lstStyle/>
        <a:p>
          <a:endParaRPr lang="en-CA" sz="2000"/>
        </a:p>
      </dgm:t>
    </dgm:pt>
    <dgm:pt modelId="{031DA2B8-82A9-4B9F-B919-FD653B522013}" type="sibTrans" cxnId="{F25DF38F-7F44-4A59-98CF-B744779AC332}">
      <dgm:prSet/>
      <dgm:spPr/>
      <dgm:t>
        <a:bodyPr/>
        <a:lstStyle/>
        <a:p>
          <a:endParaRPr lang="en-CA" sz="2000"/>
        </a:p>
      </dgm:t>
    </dgm:pt>
    <dgm:pt modelId="{81758CAF-B6CC-4A84-ADC4-A93305900F47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IND Program</a:t>
          </a:r>
        </a:p>
      </dgm:t>
    </dgm:pt>
    <dgm:pt modelId="{0D8D6A23-1955-4693-9C0B-1AD054D5ECA5}" type="parTrans" cxnId="{E0350BF7-C35F-4F6C-8E44-431EAA8FFAD4}">
      <dgm:prSet/>
      <dgm:spPr/>
      <dgm:t>
        <a:bodyPr/>
        <a:lstStyle/>
        <a:p>
          <a:endParaRPr lang="en-CA" sz="2000"/>
        </a:p>
      </dgm:t>
    </dgm:pt>
    <dgm:pt modelId="{9B33B61E-11A4-43CC-9AD9-F5511E524248}" type="sibTrans" cxnId="{E0350BF7-C35F-4F6C-8E44-431EAA8FFAD4}">
      <dgm:prSet/>
      <dgm:spPr/>
      <dgm:t>
        <a:bodyPr/>
        <a:lstStyle/>
        <a:p>
          <a:endParaRPr lang="en-CA" sz="2000"/>
        </a:p>
      </dgm:t>
    </dgm:pt>
    <dgm:pt modelId="{C8F42748-72E5-4501-9F02-AA726D7A23B7}">
      <dgm:prSet phldrT="[Text]" custT="1"/>
      <dgm:spPr>
        <a:solidFill>
          <a:srgbClr val="519136">
            <a:alpha val="25000"/>
          </a:srgb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CA" sz="2000" dirty="0">
              <a:latin typeface="Calibri"/>
              <a:cs typeface="Calibri"/>
            </a:rPr>
            <a:t>Oversight Committees</a:t>
          </a:r>
          <a:endParaRPr lang="en-CA" sz="2400" dirty="0">
            <a:latin typeface="Calibri"/>
            <a:cs typeface="Calibri"/>
          </a:endParaRPr>
        </a:p>
      </dgm:t>
    </dgm:pt>
    <dgm:pt modelId="{2FB1D218-1BF9-4309-85BF-1CFDBAB34A0D}" type="parTrans" cxnId="{09673448-5D3F-4370-B1C2-129198070431}">
      <dgm:prSet/>
      <dgm:spPr/>
      <dgm:t>
        <a:bodyPr/>
        <a:lstStyle/>
        <a:p>
          <a:endParaRPr lang="en-CA" sz="2000"/>
        </a:p>
      </dgm:t>
    </dgm:pt>
    <dgm:pt modelId="{7BC9FA7B-752C-4314-B705-E50F71E2F435}" type="sibTrans" cxnId="{09673448-5D3F-4370-B1C2-129198070431}">
      <dgm:prSet/>
      <dgm:spPr/>
      <dgm:t>
        <a:bodyPr/>
        <a:lstStyle/>
        <a:p>
          <a:endParaRPr lang="en-CA" sz="2000"/>
        </a:p>
      </dgm:t>
    </dgm:pt>
    <dgm:pt modelId="{5E1ED022-BE10-4ADD-8020-D561020D28AD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Clinical Trials</a:t>
          </a:r>
        </a:p>
      </dgm:t>
    </dgm:pt>
    <dgm:pt modelId="{58F5732F-9408-41A6-A4B1-D3EAC5CFE461}" type="parTrans" cxnId="{BF6FF7DE-D5A4-4F8F-B2D5-42E9F1C5D3E0}">
      <dgm:prSet/>
      <dgm:spPr/>
      <dgm:t>
        <a:bodyPr/>
        <a:lstStyle/>
        <a:p>
          <a:endParaRPr lang="en-CA" sz="2000"/>
        </a:p>
      </dgm:t>
    </dgm:pt>
    <dgm:pt modelId="{902FC879-673E-4AFB-8A44-F209A08421C6}" type="sibTrans" cxnId="{BF6FF7DE-D5A4-4F8F-B2D5-42E9F1C5D3E0}">
      <dgm:prSet/>
      <dgm:spPr/>
      <dgm:t>
        <a:bodyPr/>
        <a:lstStyle/>
        <a:p>
          <a:endParaRPr lang="en-CA" sz="2000"/>
        </a:p>
      </dgm:t>
    </dgm:pt>
    <dgm:pt modelId="{E19B0608-85ED-4BC4-9A27-B3ED912493A8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Data Safety Monitoring</a:t>
          </a:r>
        </a:p>
      </dgm:t>
    </dgm:pt>
    <dgm:pt modelId="{6BAEB063-48CE-4337-9858-789418157B19}" type="parTrans" cxnId="{94B0AF59-3935-4B2D-87D7-D09E3A2114C9}">
      <dgm:prSet/>
      <dgm:spPr/>
      <dgm:t>
        <a:bodyPr/>
        <a:lstStyle/>
        <a:p>
          <a:endParaRPr lang="en-CA" sz="2000"/>
        </a:p>
      </dgm:t>
    </dgm:pt>
    <dgm:pt modelId="{F39F67BD-1AFC-43BF-AE3F-77D66F43EA43}" type="sibTrans" cxnId="{94B0AF59-3935-4B2D-87D7-D09E3A2114C9}">
      <dgm:prSet/>
      <dgm:spPr/>
      <dgm:t>
        <a:bodyPr/>
        <a:lstStyle/>
        <a:p>
          <a:endParaRPr lang="en-CA" sz="2000"/>
        </a:p>
      </dgm:t>
    </dgm:pt>
    <dgm:pt modelId="{4EAEACAD-300A-43B9-BA77-528C1B74F6FB}">
      <dgm:prSet phldrT="[Text]" custT="1"/>
      <dgm:spPr>
        <a:solidFill>
          <a:srgbClr val="519136">
            <a:alpha val="25000"/>
          </a:srgb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CA" sz="2000" dirty="0">
              <a:latin typeface="Calibri"/>
              <a:cs typeface="Calibri"/>
            </a:rPr>
            <a:t>Support Committees</a:t>
          </a:r>
        </a:p>
      </dgm:t>
    </dgm:pt>
    <dgm:pt modelId="{399CD5D1-8B53-4E9C-92CA-3A501C7E5BC0}" type="parTrans" cxnId="{8C1859B9-AD1B-4F27-838A-48AE171DD9CC}">
      <dgm:prSet/>
      <dgm:spPr/>
      <dgm:t>
        <a:bodyPr/>
        <a:lstStyle/>
        <a:p>
          <a:endParaRPr lang="en-CA" sz="2000"/>
        </a:p>
      </dgm:t>
    </dgm:pt>
    <dgm:pt modelId="{44B1BA66-4E1A-43DA-90FC-116B80807289}" type="sibTrans" cxnId="{8C1859B9-AD1B-4F27-838A-48AE171DD9CC}">
      <dgm:prSet/>
      <dgm:spPr/>
      <dgm:t>
        <a:bodyPr/>
        <a:lstStyle/>
        <a:p>
          <a:endParaRPr lang="en-CA" sz="2000"/>
        </a:p>
      </dgm:t>
    </dgm:pt>
    <dgm:pt modelId="{5785BEFF-12B4-4A64-8946-E728CDC85674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CRA</a:t>
          </a:r>
        </a:p>
      </dgm:t>
    </dgm:pt>
    <dgm:pt modelId="{8C58500A-D04D-4822-A6F2-0F71C6418B29}" type="parTrans" cxnId="{328C4893-3A3B-4E4F-BEA1-E9F27F488D12}">
      <dgm:prSet/>
      <dgm:spPr/>
      <dgm:t>
        <a:bodyPr/>
        <a:lstStyle/>
        <a:p>
          <a:endParaRPr lang="en-CA" sz="2000"/>
        </a:p>
      </dgm:t>
    </dgm:pt>
    <dgm:pt modelId="{49384DD9-FEF5-445C-8CEE-B693DE23D176}" type="sibTrans" cxnId="{328C4893-3A3B-4E4F-BEA1-E9F27F488D12}">
      <dgm:prSet/>
      <dgm:spPr/>
      <dgm:t>
        <a:bodyPr/>
        <a:lstStyle/>
        <a:p>
          <a:endParaRPr lang="en-CA" sz="2000"/>
        </a:p>
      </dgm:t>
    </dgm:pt>
    <dgm:pt modelId="{081CF02C-E5A9-4333-A789-84DB416B86C3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Lay/Patient</a:t>
          </a:r>
        </a:p>
      </dgm:t>
    </dgm:pt>
    <dgm:pt modelId="{B4E17689-CD0C-4F80-8D21-AB67E85E48FC}" type="parTrans" cxnId="{F38D7FEC-B696-4824-8458-F5FD9E79051F}">
      <dgm:prSet/>
      <dgm:spPr/>
      <dgm:t>
        <a:bodyPr/>
        <a:lstStyle/>
        <a:p>
          <a:endParaRPr lang="en-CA" sz="2000"/>
        </a:p>
      </dgm:t>
    </dgm:pt>
    <dgm:pt modelId="{5ABB1F5C-9534-482E-A160-EB231311A590}" type="sibTrans" cxnId="{F38D7FEC-B696-4824-8458-F5FD9E79051F}">
      <dgm:prSet/>
      <dgm:spPr/>
      <dgm:t>
        <a:bodyPr/>
        <a:lstStyle/>
        <a:p>
          <a:endParaRPr lang="en-CA" sz="2000"/>
        </a:p>
      </dgm:t>
    </dgm:pt>
    <dgm:pt modelId="{062D3C55-9A72-4807-8D78-DA029F86913A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 Strategic Executive Advisory</a:t>
          </a:r>
        </a:p>
      </dgm:t>
    </dgm:pt>
    <dgm:pt modelId="{BD2DE988-C76E-4EA3-91B4-8A9CF682EC2B}" type="parTrans" cxnId="{9CDCDCF6-9E85-4C99-8131-A63A58A34A77}">
      <dgm:prSet/>
      <dgm:spPr/>
      <dgm:t>
        <a:bodyPr/>
        <a:lstStyle/>
        <a:p>
          <a:endParaRPr lang="en-CA" sz="2000"/>
        </a:p>
      </dgm:t>
    </dgm:pt>
    <dgm:pt modelId="{C0A773F0-0B09-4202-A410-1EEA8AC33217}" type="sibTrans" cxnId="{9CDCDCF6-9E85-4C99-8131-A63A58A34A77}">
      <dgm:prSet/>
      <dgm:spPr/>
      <dgm:t>
        <a:bodyPr/>
        <a:lstStyle/>
        <a:p>
          <a:endParaRPr lang="en-CA" sz="2000"/>
        </a:p>
      </dgm:t>
    </dgm:pt>
    <dgm:pt modelId="{5D1856A1-5A39-4F5D-A4F7-1CFCD232C974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Endpoints</a:t>
          </a:r>
        </a:p>
      </dgm:t>
    </dgm:pt>
    <dgm:pt modelId="{ACBE8115-0699-4F97-B630-A43B096AFF92}" type="parTrans" cxnId="{994B897B-56DB-47F4-B171-980EB6EBB815}">
      <dgm:prSet/>
      <dgm:spPr/>
      <dgm:t>
        <a:bodyPr/>
        <a:lstStyle/>
        <a:p>
          <a:endParaRPr lang="en-CA" sz="2000"/>
        </a:p>
      </dgm:t>
    </dgm:pt>
    <dgm:pt modelId="{7AEB4EEF-FEED-4CBD-B786-3560CEAEED9B}" type="sibTrans" cxnId="{994B897B-56DB-47F4-B171-980EB6EBB815}">
      <dgm:prSet/>
      <dgm:spPr/>
      <dgm:t>
        <a:bodyPr/>
        <a:lstStyle/>
        <a:p>
          <a:endParaRPr lang="en-CA" sz="2000"/>
        </a:p>
      </dgm:t>
    </dgm:pt>
    <dgm:pt modelId="{06700DB7-7649-4364-8005-66F65E092243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Pharmacy</a:t>
          </a:r>
        </a:p>
      </dgm:t>
    </dgm:pt>
    <dgm:pt modelId="{3D5C79F2-6AA7-478B-B708-C40FD8B269D7}" type="parTrans" cxnId="{C38C0CFD-0C79-47CF-BAAF-5A56F89F54AA}">
      <dgm:prSet/>
      <dgm:spPr/>
      <dgm:t>
        <a:bodyPr/>
        <a:lstStyle/>
        <a:p>
          <a:endParaRPr lang="en-US" sz="2000"/>
        </a:p>
      </dgm:t>
    </dgm:pt>
    <dgm:pt modelId="{8C8F0F32-E537-4F1C-8540-50678E8EE827}" type="sibTrans" cxnId="{C38C0CFD-0C79-47CF-BAAF-5A56F89F54AA}">
      <dgm:prSet/>
      <dgm:spPr/>
      <dgm:t>
        <a:bodyPr/>
        <a:lstStyle/>
        <a:p>
          <a:endParaRPr lang="en-US" sz="2000"/>
        </a:p>
      </dgm:t>
    </dgm:pt>
    <dgm:pt modelId="{CA039477-798F-45BE-B82B-91201C7E4A70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Auditing Monitoring</a:t>
          </a:r>
        </a:p>
      </dgm:t>
    </dgm:pt>
    <dgm:pt modelId="{A4536232-E3BF-4BCE-9B3D-0B54D8DD68B3}" type="parTrans" cxnId="{A7E38543-FEEA-41B9-8662-F77D0301D47C}">
      <dgm:prSet/>
      <dgm:spPr/>
      <dgm:t>
        <a:bodyPr/>
        <a:lstStyle/>
        <a:p>
          <a:endParaRPr lang="en-US" sz="2000"/>
        </a:p>
      </dgm:t>
    </dgm:pt>
    <dgm:pt modelId="{713EB069-BA82-4294-8FA8-FD4691F3D4B1}" type="sibTrans" cxnId="{A7E38543-FEEA-41B9-8662-F77D0301D47C}">
      <dgm:prSet/>
      <dgm:spPr/>
      <dgm:t>
        <a:bodyPr/>
        <a:lstStyle/>
        <a:p>
          <a:endParaRPr lang="en-US" sz="2000"/>
        </a:p>
      </dgm:t>
    </dgm:pt>
    <dgm:pt modelId="{47C82D68-4C71-4943-B84C-57B07198B9F7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Centre Representative</a:t>
          </a:r>
        </a:p>
      </dgm:t>
    </dgm:pt>
    <dgm:pt modelId="{9FC5BE0E-C4FD-4E87-9EC2-E05969A49D67}" type="parTrans" cxnId="{DAEB712B-AA9F-428B-AAFA-1901D986B69D}">
      <dgm:prSet/>
      <dgm:spPr/>
      <dgm:t>
        <a:bodyPr/>
        <a:lstStyle/>
        <a:p>
          <a:endParaRPr lang="en-US" sz="2000"/>
        </a:p>
      </dgm:t>
    </dgm:pt>
    <dgm:pt modelId="{A12539FD-D458-4C90-B6FE-40C4ECA4EBB3}" type="sibTrans" cxnId="{DAEB712B-AA9F-428B-AAFA-1901D986B69D}">
      <dgm:prSet/>
      <dgm:spPr/>
      <dgm:t>
        <a:bodyPr/>
        <a:lstStyle/>
        <a:p>
          <a:endParaRPr lang="en-US" sz="2000"/>
        </a:p>
      </dgm:t>
    </dgm:pt>
    <dgm:pt modelId="{421215D4-5A2F-4078-8C35-59BB6CCDB082}">
      <dgm:prSet phldrT="[Text]" custT="1"/>
      <dgm:spPr>
        <a:solidFill>
          <a:srgbClr val="519136"/>
        </a:solidFill>
      </dgm:spPr>
      <dgm:t>
        <a:bodyPr/>
        <a:lstStyle/>
        <a:p>
          <a:r>
            <a:rPr lang="en-CA" sz="1200" dirty="0">
              <a:latin typeface="Calibri"/>
              <a:cs typeface="Calibri"/>
            </a:rPr>
            <a:t>RTQA</a:t>
          </a:r>
        </a:p>
      </dgm:t>
    </dgm:pt>
    <dgm:pt modelId="{4F375E17-4044-4716-BB9F-1CAF539AE296}" type="parTrans" cxnId="{685D69BC-2131-4709-9BB3-0835DEAF4BB8}">
      <dgm:prSet/>
      <dgm:spPr/>
      <dgm:t>
        <a:bodyPr/>
        <a:lstStyle/>
        <a:p>
          <a:endParaRPr lang="en-US" sz="2000"/>
        </a:p>
      </dgm:t>
    </dgm:pt>
    <dgm:pt modelId="{A702F04B-81FB-4202-B1CF-D197FC19247D}" type="sibTrans" cxnId="{685D69BC-2131-4709-9BB3-0835DEAF4BB8}">
      <dgm:prSet/>
      <dgm:spPr/>
      <dgm:t>
        <a:bodyPr/>
        <a:lstStyle/>
        <a:p>
          <a:endParaRPr lang="en-US" sz="2000"/>
        </a:p>
      </dgm:t>
    </dgm:pt>
    <dgm:pt modelId="{05FD1B5A-B7EE-478F-A5DD-C57453672EF5}" type="pres">
      <dgm:prSet presAssocID="{989E5774-187A-4A00-94F7-5AEC1E25CA03}" presName="theList" presStyleCnt="0">
        <dgm:presLayoutVars>
          <dgm:dir/>
          <dgm:animLvl val="lvl"/>
          <dgm:resizeHandles val="exact"/>
        </dgm:presLayoutVars>
      </dgm:prSet>
      <dgm:spPr/>
    </dgm:pt>
    <dgm:pt modelId="{6862E814-A97C-4524-8187-FD1214D67204}" type="pres">
      <dgm:prSet presAssocID="{944A5C07-BE99-462D-859C-D453E0CC0BCB}" presName="compNode" presStyleCnt="0"/>
      <dgm:spPr/>
    </dgm:pt>
    <dgm:pt modelId="{F2BDD15A-68B7-4B0F-ABFA-68621C22D908}" type="pres">
      <dgm:prSet presAssocID="{944A5C07-BE99-462D-859C-D453E0CC0BCB}" presName="aNode" presStyleLbl="bgShp" presStyleIdx="0" presStyleCnt="3"/>
      <dgm:spPr/>
    </dgm:pt>
    <dgm:pt modelId="{1770963A-DE8F-4DA0-BFC4-F44DDB8D7C44}" type="pres">
      <dgm:prSet presAssocID="{944A5C07-BE99-462D-859C-D453E0CC0BCB}" presName="textNode" presStyleLbl="bgShp" presStyleIdx="0" presStyleCnt="3"/>
      <dgm:spPr/>
    </dgm:pt>
    <dgm:pt modelId="{7426F86E-3DE4-48B4-89F3-8B3FB1598256}" type="pres">
      <dgm:prSet presAssocID="{944A5C07-BE99-462D-859C-D453E0CC0BCB}" presName="compChildNode" presStyleCnt="0"/>
      <dgm:spPr/>
    </dgm:pt>
    <dgm:pt modelId="{A33CB294-AE68-4D1B-B5B1-7FC006729EF2}" type="pres">
      <dgm:prSet presAssocID="{944A5C07-BE99-462D-859C-D453E0CC0BCB}" presName="theInnerList" presStyleCnt="0"/>
      <dgm:spPr/>
    </dgm:pt>
    <dgm:pt modelId="{9A823B00-FD9B-49D5-9F53-AFC66019A41B}" type="pres">
      <dgm:prSet presAssocID="{B259888B-5C13-47B0-B395-5871DB2DEACE}" presName="childNode" presStyleLbl="node1" presStyleIdx="0" presStyleCnt="12">
        <dgm:presLayoutVars>
          <dgm:bulletEnabled val="1"/>
        </dgm:presLayoutVars>
      </dgm:prSet>
      <dgm:spPr/>
    </dgm:pt>
    <dgm:pt modelId="{5F36F010-E78D-4D77-BC51-FBF0B0B731D2}" type="pres">
      <dgm:prSet presAssocID="{B259888B-5C13-47B0-B395-5871DB2DEACE}" presName="aSpace2" presStyleCnt="0"/>
      <dgm:spPr/>
    </dgm:pt>
    <dgm:pt modelId="{4FABC975-AABD-4569-891B-01AD3CEE3086}" type="pres">
      <dgm:prSet presAssocID="{81758CAF-B6CC-4A84-ADC4-A93305900F47}" presName="childNode" presStyleLbl="node1" presStyleIdx="1" presStyleCnt="12">
        <dgm:presLayoutVars>
          <dgm:bulletEnabled val="1"/>
        </dgm:presLayoutVars>
      </dgm:prSet>
      <dgm:spPr/>
    </dgm:pt>
    <dgm:pt modelId="{564AA78E-9763-4FD1-96F6-1AD48A21F13A}" type="pres">
      <dgm:prSet presAssocID="{81758CAF-B6CC-4A84-ADC4-A93305900F47}" presName="aSpace2" presStyleCnt="0"/>
      <dgm:spPr/>
    </dgm:pt>
    <dgm:pt modelId="{EBA5D843-D0A9-4D19-92D8-67CCFDC041EF}" type="pres">
      <dgm:prSet presAssocID="{5D1856A1-5A39-4F5D-A4F7-1CFCD232C974}" presName="childNode" presStyleLbl="node1" presStyleIdx="2" presStyleCnt="12">
        <dgm:presLayoutVars>
          <dgm:bulletEnabled val="1"/>
        </dgm:presLayoutVars>
      </dgm:prSet>
      <dgm:spPr/>
    </dgm:pt>
    <dgm:pt modelId="{E2AA5E50-08E7-44A6-8933-33F7CB5BA30F}" type="pres">
      <dgm:prSet presAssocID="{944A5C07-BE99-462D-859C-D453E0CC0BCB}" presName="aSpace" presStyleCnt="0"/>
      <dgm:spPr/>
    </dgm:pt>
    <dgm:pt modelId="{3721B19F-292D-451D-8DE0-FD4C936BB0B8}" type="pres">
      <dgm:prSet presAssocID="{C8F42748-72E5-4501-9F02-AA726D7A23B7}" presName="compNode" presStyleCnt="0"/>
      <dgm:spPr/>
    </dgm:pt>
    <dgm:pt modelId="{E5BD9580-3CD3-4350-8897-AAD3FECAE8A6}" type="pres">
      <dgm:prSet presAssocID="{C8F42748-72E5-4501-9F02-AA726D7A23B7}" presName="aNode" presStyleLbl="bgShp" presStyleIdx="1" presStyleCnt="3"/>
      <dgm:spPr/>
    </dgm:pt>
    <dgm:pt modelId="{BC94AB51-0692-477E-8982-5A565A21BFFB}" type="pres">
      <dgm:prSet presAssocID="{C8F42748-72E5-4501-9F02-AA726D7A23B7}" presName="textNode" presStyleLbl="bgShp" presStyleIdx="1" presStyleCnt="3"/>
      <dgm:spPr/>
    </dgm:pt>
    <dgm:pt modelId="{0F887F49-9BDB-4349-985C-433D825F0A78}" type="pres">
      <dgm:prSet presAssocID="{C8F42748-72E5-4501-9F02-AA726D7A23B7}" presName="compChildNode" presStyleCnt="0"/>
      <dgm:spPr/>
    </dgm:pt>
    <dgm:pt modelId="{94A2348C-64AA-4051-B419-17287E76E2D6}" type="pres">
      <dgm:prSet presAssocID="{C8F42748-72E5-4501-9F02-AA726D7A23B7}" presName="theInnerList" presStyleCnt="0"/>
      <dgm:spPr/>
    </dgm:pt>
    <dgm:pt modelId="{9F6BDE22-B2B8-4A2D-8BA8-593A023CCF84}" type="pres">
      <dgm:prSet presAssocID="{5E1ED022-BE10-4ADD-8020-D561020D28AD}" presName="childNode" presStyleLbl="node1" presStyleIdx="3" presStyleCnt="12">
        <dgm:presLayoutVars>
          <dgm:bulletEnabled val="1"/>
        </dgm:presLayoutVars>
      </dgm:prSet>
      <dgm:spPr/>
    </dgm:pt>
    <dgm:pt modelId="{9F571114-2008-47BA-A6E0-BFB4EDC051A2}" type="pres">
      <dgm:prSet presAssocID="{5E1ED022-BE10-4ADD-8020-D561020D28AD}" presName="aSpace2" presStyleCnt="0"/>
      <dgm:spPr/>
    </dgm:pt>
    <dgm:pt modelId="{5E4C5C59-E4F8-47CF-B2DB-DBD5FA320427}" type="pres">
      <dgm:prSet presAssocID="{E19B0608-85ED-4BC4-9A27-B3ED912493A8}" presName="childNode" presStyleLbl="node1" presStyleIdx="4" presStyleCnt="12">
        <dgm:presLayoutVars>
          <dgm:bulletEnabled val="1"/>
        </dgm:presLayoutVars>
      </dgm:prSet>
      <dgm:spPr/>
    </dgm:pt>
    <dgm:pt modelId="{CB439E93-532C-4FDC-9ECE-B0CC98381917}" type="pres">
      <dgm:prSet presAssocID="{E19B0608-85ED-4BC4-9A27-B3ED912493A8}" presName="aSpace2" presStyleCnt="0"/>
      <dgm:spPr/>
    </dgm:pt>
    <dgm:pt modelId="{921347A7-A792-48E3-9335-F0B2596EB7C9}" type="pres">
      <dgm:prSet presAssocID="{062D3C55-9A72-4807-8D78-DA029F86913A}" presName="childNode" presStyleLbl="node1" presStyleIdx="5" presStyleCnt="12">
        <dgm:presLayoutVars>
          <dgm:bulletEnabled val="1"/>
        </dgm:presLayoutVars>
      </dgm:prSet>
      <dgm:spPr/>
    </dgm:pt>
    <dgm:pt modelId="{F1ECF945-F177-4980-B3D0-939F968493B4}" type="pres">
      <dgm:prSet presAssocID="{C8F42748-72E5-4501-9F02-AA726D7A23B7}" presName="aSpace" presStyleCnt="0"/>
      <dgm:spPr/>
    </dgm:pt>
    <dgm:pt modelId="{8DF4DC2A-F9DA-4AE1-A0C0-4CE2555C0C48}" type="pres">
      <dgm:prSet presAssocID="{4EAEACAD-300A-43B9-BA77-528C1B74F6FB}" presName="compNode" presStyleCnt="0"/>
      <dgm:spPr/>
    </dgm:pt>
    <dgm:pt modelId="{AE087F19-298C-4226-82B4-3E9B5E163D0D}" type="pres">
      <dgm:prSet presAssocID="{4EAEACAD-300A-43B9-BA77-528C1B74F6FB}" presName="aNode" presStyleLbl="bgShp" presStyleIdx="2" presStyleCnt="3"/>
      <dgm:spPr/>
    </dgm:pt>
    <dgm:pt modelId="{ED782E72-4743-4A95-A908-7DEA11F238AA}" type="pres">
      <dgm:prSet presAssocID="{4EAEACAD-300A-43B9-BA77-528C1B74F6FB}" presName="textNode" presStyleLbl="bgShp" presStyleIdx="2" presStyleCnt="3"/>
      <dgm:spPr/>
    </dgm:pt>
    <dgm:pt modelId="{0810947B-4992-40AB-A90E-AA35CB8E86F0}" type="pres">
      <dgm:prSet presAssocID="{4EAEACAD-300A-43B9-BA77-528C1B74F6FB}" presName="compChildNode" presStyleCnt="0"/>
      <dgm:spPr/>
    </dgm:pt>
    <dgm:pt modelId="{815640EB-CA37-49D2-975B-355D27A8303E}" type="pres">
      <dgm:prSet presAssocID="{4EAEACAD-300A-43B9-BA77-528C1B74F6FB}" presName="theInnerList" presStyleCnt="0"/>
      <dgm:spPr/>
    </dgm:pt>
    <dgm:pt modelId="{35D07AF1-D4F9-4941-BB1C-4E9BFD42FB65}" type="pres">
      <dgm:prSet presAssocID="{5785BEFF-12B4-4A64-8946-E728CDC85674}" presName="childNode" presStyleLbl="node1" presStyleIdx="6" presStyleCnt="12">
        <dgm:presLayoutVars>
          <dgm:bulletEnabled val="1"/>
        </dgm:presLayoutVars>
      </dgm:prSet>
      <dgm:spPr/>
    </dgm:pt>
    <dgm:pt modelId="{740D899A-55CE-4C44-9042-8F0900553B44}" type="pres">
      <dgm:prSet presAssocID="{5785BEFF-12B4-4A64-8946-E728CDC85674}" presName="aSpace2" presStyleCnt="0"/>
      <dgm:spPr/>
    </dgm:pt>
    <dgm:pt modelId="{C02A3428-724A-4623-A044-6AAC5856C363}" type="pres">
      <dgm:prSet presAssocID="{06700DB7-7649-4364-8005-66F65E092243}" presName="childNode" presStyleLbl="node1" presStyleIdx="7" presStyleCnt="12">
        <dgm:presLayoutVars>
          <dgm:bulletEnabled val="1"/>
        </dgm:presLayoutVars>
      </dgm:prSet>
      <dgm:spPr/>
    </dgm:pt>
    <dgm:pt modelId="{3F13547E-EB8D-476A-B6C2-7F2A1E4B6B0E}" type="pres">
      <dgm:prSet presAssocID="{06700DB7-7649-4364-8005-66F65E092243}" presName="aSpace2" presStyleCnt="0"/>
      <dgm:spPr/>
    </dgm:pt>
    <dgm:pt modelId="{01B860DB-25C5-41C2-99D8-87BBCBD4F8E9}" type="pres">
      <dgm:prSet presAssocID="{CA039477-798F-45BE-B82B-91201C7E4A70}" presName="childNode" presStyleLbl="node1" presStyleIdx="8" presStyleCnt="12">
        <dgm:presLayoutVars>
          <dgm:bulletEnabled val="1"/>
        </dgm:presLayoutVars>
      </dgm:prSet>
      <dgm:spPr/>
    </dgm:pt>
    <dgm:pt modelId="{5BAD27C3-52AF-4D80-96A5-64F6D6E5B213}" type="pres">
      <dgm:prSet presAssocID="{CA039477-798F-45BE-B82B-91201C7E4A70}" presName="aSpace2" presStyleCnt="0"/>
      <dgm:spPr/>
    </dgm:pt>
    <dgm:pt modelId="{7E99AD03-2DC8-48D0-BF72-AC78E6DDAF1D}" type="pres">
      <dgm:prSet presAssocID="{081CF02C-E5A9-4333-A789-84DB416B86C3}" presName="childNode" presStyleLbl="node1" presStyleIdx="9" presStyleCnt="12">
        <dgm:presLayoutVars>
          <dgm:bulletEnabled val="1"/>
        </dgm:presLayoutVars>
      </dgm:prSet>
      <dgm:spPr/>
    </dgm:pt>
    <dgm:pt modelId="{FC3537F7-717B-46E3-8049-05EA49B5C64F}" type="pres">
      <dgm:prSet presAssocID="{081CF02C-E5A9-4333-A789-84DB416B86C3}" presName="aSpace2" presStyleCnt="0"/>
      <dgm:spPr/>
    </dgm:pt>
    <dgm:pt modelId="{5EE5416C-8022-4E22-8F39-245D8BC0AED4}" type="pres">
      <dgm:prSet presAssocID="{47C82D68-4C71-4943-B84C-57B07198B9F7}" presName="childNode" presStyleLbl="node1" presStyleIdx="10" presStyleCnt="12">
        <dgm:presLayoutVars>
          <dgm:bulletEnabled val="1"/>
        </dgm:presLayoutVars>
      </dgm:prSet>
      <dgm:spPr/>
    </dgm:pt>
    <dgm:pt modelId="{82A26A95-6FB8-4E49-9717-4FD0E2061C49}" type="pres">
      <dgm:prSet presAssocID="{47C82D68-4C71-4943-B84C-57B07198B9F7}" presName="aSpace2" presStyleCnt="0"/>
      <dgm:spPr/>
    </dgm:pt>
    <dgm:pt modelId="{B78DFB78-8D0B-4137-9B4A-8240F02846F4}" type="pres">
      <dgm:prSet presAssocID="{421215D4-5A2F-4078-8C35-59BB6CCDB082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23BA907-996F-4C74-8C15-3B3B724E1F51}" type="presOf" srcId="{421215D4-5A2F-4078-8C35-59BB6CCDB082}" destId="{B78DFB78-8D0B-4137-9B4A-8240F02846F4}" srcOrd="0" destOrd="0" presId="urn:microsoft.com/office/officeart/2005/8/layout/lProcess2"/>
    <dgm:cxn modelId="{A652C50D-E494-427D-8C76-387B74EE2848}" srcId="{989E5774-187A-4A00-94F7-5AEC1E25CA03}" destId="{944A5C07-BE99-462D-859C-D453E0CC0BCB}" srcOrd="0" destOrd="0" parTransId="{9C841563-9F7D-4460-92F0-140B8A91EB2F}" sibTransId="{373946A2-8476-4683-AE03-C608E1F4980A}"/>
    <dgm:cxn modelId="{017E700E-90C1-466E-A75F-EE1B85443DDB}" type="presOf" srcId="{C8F42748-72E5-4501-9F02-AA726D7A23B7}" destId="{BC94AB51-0692-477E-8982-5A565A21BFFB}" srcOrd="1" destOrd="0" presId="urn:microsoft.com/office/officeart/2005/8/layout/lProcess2"/>
    <dgm:cxn modelId="{722FA51D-CDBF-42F3-AFD5-C42473B5324C}" type="presOf" srcId="{989E5774-187A-4A00-94F7-5AEC1E25CA03}" destId="{05FD1B5A-B7EE-478F-A5DD-C57453672EF5}" srcOrd="0" destOrd="0" presId="urn:microsoft.com/office/officeart/2005/8/layout/lProcess2"/>
    <dgm:cxn modelId="{D9D4A528-602B-40A2-B70C-FE4F656BA754}" type="presOf" srcId="{E19B0608-85ED-4BC4-9A27-B3ED912493A8}" destId="{5E4C5C59-E4F8-47CF-B2DB-DBD5FA320427}" srcOrd="0" destOrd="0" presId="urn:microsoft.com/office/officeart/2005/8/layout/lProcess2"/>
    <dgm:cxn modelId="{DAEB712B-AA9F-428B-AAFA-1901D986B69D}" srcId="{4EAEACAD-300A-43B9-BA77-528C1B74F6FB}" destId="{47C82D68-4C71-4943-B84C-57B07198B9F7}" srcOrd="4" destOrd="0" parTransId="{9FC5BE0E-C4FD-4E87-9EC2-E05969A49D67}" sibTransId="{A12539FD-D458-4C90-B6FE-40C4ECA4EBB3}"/>
    <dgm:cxn modelId="{1142C43D-8AF3-41A2-B0BD-468132227072}" type="presOf" srcId="{47C82D68-4C71-4943-B84C-57B07198B9F7}" destId="{5EE5416C-8022-4E22-8F39-245D8BC0AED4}" srcOrd="0" destOrd="0" presId="urn:microsoft.com/office/officeart/2005/8/layout/lProcess2"/>
    <dgm:cxn modelId="{A7E38543-FEEA-41B9-8662-F77D0301D47C}" srcId="{4EAEACAD-300A-43B9-BA77-528C1B74F6FB}" destId="{CA039477-798F-45BE-B82B-91201C7E4A70}" srcOrd="2" destOrd="0" parTransId="{A4536232-E3BF-4BCE-9B3D-0B54D8DD68B3}" sibTransId="{713EB069-BA82-4294-8FA8-FD4691F3D4B1}"/>
    <dgm:cxn modelId="{09673448-5D3F-4370-B1C2-129198070431}" srcId="{989E5774-187A-4A00-94F7-5AEC1E25CA03}" destId="{C8F42748-72E5-4501-9F02-AA726D7A23B7}" srcOrd="1" destOrd="0" parTransId="{2FB1D218-1BF9-4309-85BF-1CFDBAB34A0D}" sibTransId="{7BC9FA7B-752C-4314-B705-E50F71E2F435}"/>
    <dgm:cxn modelId="{C887056C-A5E6-44A4-B7ED-30651C13EC22}" type="presOf" srcId="{081CF02C-E5A9-4333-A789-84DB416B86C3}" destId="{7E99AD03-2DC8-48D0-BF72-AC78E6DDAF1D}" srcOrd="0" destOrd="0" presId="urn:microsoft.com/office/officeart/2005/8/layout/lProcess2"/>
    <dgm:cxn modelId="{27293350-FD0E-4B13-A2B0-DB9557EF7BBA}" type="presOf" srcId="{C8F42748-72E5-4501-9F02-AA726D7A23B7}" destId="{E5BD9580-3CD3-4350-8897-AAD3FECAE8A6}" srcOrd="0" destOrd="0" presId="urn:microsoft.com/office/officeart/2005/8/layout/lProcess2"/>
    <dgm:cxn modelId="{F38DC951-8406-4AFD-9FD7-15C4E3271AC3}" type="presOf" srcId="{5D1856A1-5A39-4F5D-A4F7-1CFCD232C974}" destId="{EBA5D843-D0A9-4D19-92D8-67CCFDC041EF}" srcOrd="0" destOrd="0" presId="urn:microsoft.com/office/officeart/2005/8/layout/lProcess2"/>
    <dgm:cxn modelId="{94B0AF59-3935-4B2D-87D7-D09E3A2114C9}" srcId="{C8F42748-72E5-4501-9F02-AA726D7A23B7}" destId="{E19B0608-85ED-4BC4-9A27-B3ED912493A8}" srcOrd="1" destOrd="0" parTransId="{6BAEB063-48CE-4337-9858-789418157B19}" sibTransId="{F39F67BD-1AFC-43BF-AE3F-77D66F43EA43}"/>
    <dgm:cxn modelId="{994B897B-56DB-47F4-B171-980EB6EBB815}" srcId="{944A5C07-BE99-462D-859C-D453E0CC0BCB}" destId="{5D1856A1-5A39-4F5D-A4F7-1CFCD232C974}" srcOrd="2" destOrd="0" parTransId="{ACBE8115-0699-4F97-B630-A43B096AFF92}" sibTransId="{7AEB4EEF-FEED-4CBD-B786-3560CEAEED9B}"/>
    <dgm:cxn modelId="{9D165E7E-47AB-4908-92C8-FF92D20F6A67}" type="presOf" srcId="{5785BEFF-12B4-4A64-8946-E728CDC85674}" destId="{35D07AF1-D4F9-4941-BB1C-4E9BFD42FB65}" srcOrd="0" destOrd="0" presId="urn:microsoft.com/office/officeart/2005/8/layout/lProcess2"/>
    <dgm:cxn modelId="{00A1B78F-F189-4DEA-96B3-E833C65DEB90}" type="presOf" srcId="{CA039477-798F-45BE-B82B-91201C7E4A70}" destId="{01B860DB-25C5-41C2-99D8-87BBCBD4F8E9}" srcOrd="0" destOrd="0" presId="urn:microsoft.com/office/officeart/2005/8/layout/lProcess2"/>
    <dgm:cxn modelId="{F25DF38F-7F44-4A59-98CF-B744779AC332}" srcId="{944A5C07-BE99-462D-859C-D453E0CC0BCB}" destId="{B259888B-5C13-47B0-B395-5871DB2DEACE}" srcOrd="0" destOrd="0" parTransId="{5C114B1F-4A1C-44FF-AAC3-31ADF657FC73}" sibTransId="{031DA2B8-82A9-4B9F-B919-FD653B522013}"/>
    <dgm:cxn modelId="{F9A73092-E462-46B6-92F7-29410689E02C}" type="presOf" srcId="{06700DB7-7649-4364-8005-66F65E092243}" destId="{C02A3428-724A-4623-A044-6AAC5856C363}" srcOrd="0" destOrd="0" presId="urn:microsoft.com/office/officeart/2005/8/layout/lProcess2"/>
    <dgm:cxn modelId="{328C4893-3A3B-4E4F-BEA1-E9F27F488D12}" srcId="{4EAEACAD-300A-43B9-BA77-528C1B74F6FB}" destId="{5785BEFF-12B4-4A64-8946-E728CDC85674}" srcOrd="0" destOrd="0" parTransId="{8C58500A-D04D-4822-A6F2-0F71C6418B29}" sibTransId="{49384DD9-FEF5-445C-8CEE-B693DE23D176}"/>
    <dgm:cxn modelId="{D3F8AD9B-E7C3-447F-AD9B-246F03A25C38}" type="presOf" srcId="{B259888B-5C13-47B0-B395-5871DB2DEACE}" destId="{9A823B00-FD9B-49D5-9F53-AFC66019A41B}" srcOrd="0" destOrd="0" presId="urn:microsoft.com/office/officeart/2005/8/layout/lProcess2"/>
    <dgm:cxn modelId="{8D1A0BAA-6ACB-429F-8B9A-BE646A474D26}" type="presOf" srcId="{4EAEACAD-300A-43B9-BA77-528C1B74F6FB}" destId="{AE087F19-298C-4226-82B4-3E9B5E163D0D}" srcOrd="0" destOrd="0" presId="urn:microsoft.com/office/officeart/2005/8/layout/lProcess2"/>
    <dgm:cxn modelId="{8C1859B9-AD1B-4F27-838A-48AE171DD9CC}" srcId="{989E5774-187A-4A00-94F7-5AEC1E25CA03}" destId="{4EAEACAD-300A-43B9-BA77-528C1B74F6FB}" srcOrd="2" destOrd="0" parTransId="{399CD5D1-8B53-4E9C-92CA-3A501C7E5BC0}" sibTransId="{44B1BA66-4E1A-43DA-90FC-116B80807289}"/>
    <dgm:cxn modelId="{582715BA-4A81-4431-B718-E8B964DA6EA6}" type="presOf" srcId="{944A5C07-BE99-462D-859C-D453E0CC0BCB}" destId="{F2BDD15A-68B7-4B0F-ABFA-68621C22D908}" srcOrd="0" destOrd="0" presId="urn:microsoft.com/office/officeart/2005/8/layout/lProcess2"/>
    <dgm:cxn modelId="{685D69BC-2131-4709-9BB3-0835DEAF4BB8}" srcId="{4EAEACAD-300A-43B9-BA77-528C1B74F6FB}" destId="{421215D4-5A2F-4078-8C35-59BB6CCDB082}" srcOrd="5" destOrd="0" parTransId="{4F375E17-4044-4716-BB9F-1CAF539AE296}" sibTransId="{A702F04B-81FB-4202-B1CF-D197FC19247D}"/>
    <dgm:cxn modelId="{214E31D9-77B8-4D50-8883-BF331D5FCCBA}" type="presOf" srcId="{4EAEACAD-300A-43B9-BA77-528C1B74F6FB}" destId="{ED782E72-4743-4A95-A908-7DEA11F238AA}" srcOrd="1" destOrd="0" presId="urn:microsoft.com/office/officeart/2005/8/layout/lProcess2"/>
    <dgm:cxn modelId="{3FB4C4DC-0E0E-4D21-AF98-943BEFAAE86C}" type="presOf" srcId="{5E1ED022-BE10-4ADD-8020-D561020D28AD}" destId="{9F6BDE22-B2B8-4A2D-8BA8-593A023CCF84}" srcOrd="0" destOrd="0" presId="urn:microsoft.com/office/officeart/2005/8/layout/lProcess2"/>
    <dgm:cxn modelId="{BF6FF7DE-D5A4-4F8F-B2D5-42E9F1C5D3E0}" srcId="{C8F42748-72E5-4501-9F02-AA726D7A23B7}" destId="{5E1ED022-BE10-4ADD-8020-D561020D28AD}" srcOrd="0" destOrd="0" parTransId="{58F5732F-9408-41A6-A4B1-D3EAC5CFE461}" sibTransId="{902FC879-673E-4AFB-8A44-F209A08421C6}"/>
    <dgm:cxn modelId="{267007E7-6229-41BA-B4E2-5B09AA5E9948}" type="presOf" srcId="{81758CAF-B6CC-4A84-ADC4-A93305900F47}" destId="{4FABC975-AABD-4569-891B-01AD3CEE3086}" srcOrd="0" destOrd="0" presId="urn:microsoft.com/office/officeart/2005/8/layout/lProcess2"/>
    <dgm:cxn modelId="{F38D7FEC-B696-4824-8458-F5FD9E79051F}" srcId="{4EAEACAD-300A-43B9-BA77-528C1B74F6FB}" destId="{081CF02C-E5A9-4333-A789-84DB416B86C3}" srcOrd="3" destOrd="0" parTransId="{B4E17689-CD0C-4F80-8D21-AB67E85E48FC}" sibTransId="{5ABB1F5C-9534-482E-A160-EB231311A590}"/>
    <dgm:cxn modelId="{159A8FF1-82C3-46A6-9857-0D57C4C4EDA8}" type="presOf" srcId="{062D3C55-9A72-4807-8D78-DA029F86913A}" destId="{921347A7-A792-48E3-9335-F0B2596EB7C9}" srcOrd="0" destOrd="0" presId="urn:microsoft.com/office/officeart/2005/8/layout/lProcess2"/>
    <dgm:cxn modelId="{9CDCDCF6-9E85-4C99-8131-A63A58A34A77}" srcId="{C8F42748-72E5-4501-9F02-AA726D7A23B7}" destId="{062D3C55-9A72-4807-8D78-DA029F86913A}" srcOrd="2" destOrd="0" parTransId="{BD2DE988-C76E-4EA3-91B4-8A9CF682EC2B}" sibTransId="{C0A773F0-0B09-4202-A410-1EEA8AC33217}"/>
    <dgm:cxn modelId="{E0350BF7-C35F-4F6C-8E44-431EAA8FFAD4}" srcId="{944A5C07-BE99-462D-859C-D453E0CC0BCB}" destId="{81758CAF-B6CC-4A84-ADC4-A93305900F47}" srcOrd="1" destOrd="0" parTransId="{0D8D6A23-1955-4693-9C0B-1AD054D5ECA5}" sibTransId="{9B33B61E-11A4-43CC-9AD9-F5511E524248}"/>
    <dgm:cxn modelId="{B722DDF9-0A7A-40D6-A9D0-9942965A1465}" type="presOf" srcId="{944A5C07-BE99-462D-859C-D453E0CC0BCB}" destId="{1770963A-DE8F-4DA0-BFC4-F44DDB8D7C44}" srcOrd="1" destOrd="0" presId="urn:microsoft.com/office/officeart/2005/8/layout/lProcess2"/>
    <dgm:cxn modelId="{C38C0CFD-0C79-47CF-BAAF-5A56F89F54AA}" srcId="{4EAEACAD-300A-43B9-BA77-528C1B74F6FB}" destId="{06700DB7-7649-4364-8005-66F65E092243}" srcOrd="1" destOrd="0" parTransId="{3D5C79F2-6AA7-478B-B708-C40FD8B269D7}" sibTransId="{8C8F0F32-E537-4F1C-8540-50678E8EE827}"/>
    <dgm:cxn modelId="{ABB8D3A3-DEF8-4C95-A2B9-DE3DA0A29BF2}" type="presParOf" srcId="{05FD1B5A-B7EE-478F-A5DD-C57453672EF5}" destId="{6862E814-A97C-4524-8187-FD1214D67204}" srcOrd="0" destOrd="0" presId="urn:microsoft.com/office/officeart/2005/8/layout/lProcess2"/>
    <dgm:cxn modelId="{6DC833E6-5CD6-4877-98A5-774B10CB3438}" type="presParOf" srcId="{6862E814-A97C-4524-8187-FD1214D67204}" destId="{F2BDD15A-68B7-4B0F-ABFA-68621C22D908}" srcOrd="0" destOrd="0" presId="urn:microsoft.com/office/officeart/2005/8/layout/lProcess2"/>
    <dgm:cxn modelId="{EDC90581-BBA5-4871-B83C-2C544CE7372A}" type="presParOf" srcId="{6862E814-A97C-4524-8187-FD1214D67204}" destId="{1770963A-DE8F-4DA0-BFC4-F44DDB8D7C44}" srcOrd="1" destOrd="0" presId="urn:microsoft.com/office/officeart/2005/8/layout/lProcess2"/>
    <dgm:cxn modelId="{1BCD966C-872C-4239-A207-E966B57DC5C8}" type="presParOf" srcId="{6862E814-A97C-4524-8187-FD1214D67204}" destId="{7426F86E-3DE4-48B4-89F3-8B3FB1598256}" srcOrd="2" destOrd="0" presId="urn:microsoft.com/office/officeart/2005/8/layout/lProcess2"/>
    <dgm:cxn modelId="{F221B796-6D8E-42F1-AF71-B4538EA6D14D}" type="presParOf" srcId="{7426F86E-3DE4-48B4-89F3-8B3FB1598256}" destId="{A33CB294-AE68-4D1B-B5B1-7FC006729EF2}" srcOrd="0" destOrd="0" presId="urn:microsoft.com/office/officeart/2005/8/layout/lProcess2"/>
    <dgm:cxn modelId="{B2C1776C-1E42-4716-8F4F-A3C668240254}" type="presParOf" srcId="{A33CB294-AE68-4D1B-B5B1-7FC006729EF2}" destId="{9A823B00-FD9B-49D5-9F53-AFC66019A41B}" srcOrd="0" destOrd="0" presId="urn:microsoft.com/office/officeart/2005/8/layout/lProcess2"/>
    <dgm:cxn modelId="{09FF0386-7B9D-4345-9F96-77343F4D4C06}" type="presParOf" srcId="{A33CB294-AE68-4D1B-B5B1-7FC006729EF2}" destId="{5F36F010-E78D-4D77-BC51-FBF0B0B731D2}" srcOrd="1" destOrd="0" presId="urn:microsoft.com/office/officeart/2005/8/layout/lProcess2"/>
    <dgm:cxn modelId="{C7C6F060-E436-4CDC-BFBA-0FE580830089}" type="presParOf" srcId="{A33CB294-AE68-4D1B-B5B1-7FC006729EF2}" destId="{4FABC975-AABD-4569-891B-01AD3CEE3086}" srcOrd="2" destOrd="0" presId="urn:microsoft.com/office/officeart/2005/8/layout/lProcess2"/>
    <dgm:cxn modelId="{1DD69CC6-DD8C-46A5-8D36-B4F079B0F1BA}" type="presParOf" srcId="{A33CB294-AE68-4D1B-B5B1-7FC006729EF2}" destId="{564AA78E-9763-4FD1-96F6-1AD48A21F13A}" srcOrd="3" destOrd="0" presId="urn:microsoft.com/office/officeart/2005/8/layout/lProcess2"/>
    <dgm:cxn modelId="{E70380A5-1599-4E17-9D0C-708A40819A57}" type="presParOf" srcId="{A33CB294-AE68-4D1B-B5B1-7FC006729EF2}" destId="{EBA5D843-D0A9-4D19-92D8-67CCFDC041EF}" srcOrd="4" destOrd="0" presId="urn:microsoft.com/office/officeart/2005/8/layout/lProcess2"/>
    <dgm:cxn modelId="{AB033D61-0E52-4500-910A-6F1C707599C7}" type="presParOf" srcId="{05FD1B5A-B7EE-478F-A5DD-C57453672EF5}" destId="{E2AA5E50-08E7-44A6-8933-33F7CB5BA30F}" srcOrd="1" destOrd="0" presId="urn:microsoft.com/office/officeart/2005/8/layout/lProcess2"/>
    <dgm:cxn modelId="{674C463A-A2AF-4F1E-915B-BB11B8935A42}" type="presParOf" srcId="{05FD1B5A-B7EE-478F-A5DD-C57453672EF5}" destId="{3721B19F-292D-451D-8DE0-FD4C936BB0B8}" srcOrd="2" destOrd="0" presId="urn:microsoft.com/office/officeart/2005/8/layout/lProcess2"/>
    <dgm:cxn modelId="{B480705A-D1F5-4DFE-B4D8-693F9CC46800}" type="presParOf" srcId="{3721B19F-292D-451D-8DE0-FD4C936BB0B8}" destId="{E5BD9580-3CD3-4350-8897-AAD3FECAE8A6}" srcOrd="0" destOrd="0" presId="urn:microsoft.com/office/officeart/2005/8/layout/lProcess2"/>
    <dgm:cxn modelId="{7D366962-CB3F-4A67-9803-BA3239909A04}" type="presParOf" srcId="{3721B19F-292D-451D-8DE0-FD4C936BB0B8}" destId="{BC94AB51-0692-477E-8982-5A565A21BFFB}" srcOrd="1" destOrd="0" presId="urn:microsoft.com/office/officeart/2005/8/layout/lProcess2"/>
    <dgm:cxn modelId="{077DBCF4-4552-4894-B8D4-DF51B03D4C58}" type="presParOf" srcId="{3721B19F-292D-451D-8DE0-FD4C936BB0B8}" destId="{0F887F49-9BDB-4349-985C-433D825F0A78}" srcOrd="2" destOrd="0" presId="urn:microsoft.com/office/officeart/2005/8/layout/lProcess2"/>
    <dgm:cxn modelId="{9314E175-EF49-4BFC-BFCF-CA7E3AA5B3C0}" type="presParOf" srcId="{0F887F49-9BDB-4349-985C-433D825F0A78}" destId="{94A2348C-64AA-4051-B419-17287E76E2D6}" srcOrd="0" destOrd="0" presId="urn:microsoft.com/office/officeart/2005/8/layout/lProcess2"/>
    <dgm:cxn modelId="{EC748F6D-A298-42E2-8CE6-85CC2F7532FA}" type="presParOf" srcId="{94A2348C-64AA-4051-B419-17287E76E2D6}" destId="{9F6BDE22-B2B8-4A2D-8BA8-593A023CCF84}" srcOrd="0" destOrd="0" presId="urn:microsoft.com/office/officeart/2005/8/layout/lProcess2"/>
    <dgm:cxn modelId="{5A4E1C9B-3003-4141-A128-AA1FF76DD63A}" type="presParOf" srcId="{94A2348C-64AA-4051-B419-17287E76E2D6}" destId="{9F571114-2008-47BA-A6E0-BFB4EDC051A2}" srcOrd="1" destOrd="0" presId="urn:microsoft.com/office/officeart/2005/8/layout/lProcess2"/>
    <dgm:cxn modelId="{BC6E3E28-225E-4117-A0AF-7DACC06B0002}" type="presParOf" srcId="{94A2348C-64AA-4051-B419-17287E76E2D6}" destId="{5E4C5C59-E4F8-47CF-B2DB-DBD5FA320427}" srcOrd="2" destOrd="0" presId="urn:microsoft.com/office/officeart/2005/8/layout/lProcess2"/>
    <dgm:cxn modelId="{36D431B3-B35F-4673-B0E3-D666D83FB7CE}" type="presParOf" srcId="{94A2348C-64AA-4051-B419-17287E76E2D6}" destId="{CB439E93-532C-4FDC-9ECE-B0CC98381917}" srcOrd="3" destOrd="0" presId="urn:microsoft.com/office/officeart/2005/8/layout/lProcess2"/>
    <dgm:cxn modelId="{17AC8905-5941-445A-B4D6-A15EB9AD1B9F}" type="presParOf" srcId="{94A2348C-64AA-4051-B419-17287E76E2D6}" destId="{921347A7-A792-48E3-9335-F0B2596EB7C9}" srcOrd="4" destOrd="0" presId="urn:microsoft.com/office/officeart/2005/8/layout/lProcess2"/>
    <dgm:cxn modelId="{B992589B-E93D-46D9-839D-970BBAB970C9}" type="presParOf" srcId="{05FD1B5A-B7EE-478F-A5DD-C57453672EF5}" destId="{F1ECF945-F177-4980-B3D0-939F968493B4}" srcOrd="3" destOrd="0" presId="urn:microsoft.com/office/officeart/2005/8/layout/lProcess2"/>
    <dgm:cxn modelId="{AF4B90BB-E965-420B-A49B-9E1C6F9D10B4}" type="presParOf" srcId="{05FD1B5A-B7EE-478F-A5DD-C57453672EF5}" destId="{8DF4DC2A-F9DA-4AE1-A0C0-4CE2555C0C48}" srcOrd="4" destOrd="0" presId="urn:microsoft.com/office/officeart/2005/8/layout/lProcess2"/>
    <dgm:cxn modelId="{68613BFC-D2BF-42BD-8B90-3E240295D02A}" type="presParOf" srcId="{8DF4DC2A-F9DA-4AE1-A0C0-4CE2555C0C48}" destId="{AE087F19-298C-4226-82B4-3E9B5E163D0D}" srcOrd="0" destOrd="0" presId="urn:microsoft.com/office/officeart/2005/8/layout/lProcess2"/>
    <dgm:cxn modelId="{72A02D14-7753-434F-9DA3-888510BB674F}" type="presParOf" srcId="{8DF4DC2A-F9DA-4AE1-A0C0-4CE2555C0C48}" destId="{ED782E72-4743-4A95-A908-7DEA11F238AA}" srcOrd="1" destOrd="0" presId="urn:microsoft.com/office/officeart/2005/8/layout/lProcess2"/>
    <dgm:cxn modelId="{285E34C5-D556-4ACC-988B-BD7E33B17E90}" type="presParOf" srcId="{8DF4DC2A-F9DA-4AE1-A0C0-4CE2555C0C48}" destId="{0810947B-4992-40AB-A90E-AA35CB8E86F0}" srcOrd="2" destOrd="0" presId="urn:microsoft.com/office/officeart/2005/8/layout/lProcess2"/>
    <dgm:cxn modelId="{113E18E6-3A74-4319-98C2-F9E029D32804}" type="presParOf" srcId="{0810947B-4992-40AB-A90E-AA35CB8E86F0}" destId="{815640EB-CA37-49D2-975B-355D27A8303E}" srcOrd="0" destOrd="0" presId="urn:microsoft.com/office/officeart/2005/8/layout/lProcess2"/>
    <dgm:cxn modelId="{CE72F4AC-6E6F-4FE1-B554-81B91A6AC728}" type="presParOf" srcId="{815640EB-CA37-49D2-975B-355D27A8303E}" destId="{35D07AF1-D4F9-4941-BB1C-4E9BFD42FB65}" srcOrd="0" destOrd="0" presId="urn:microsoft.com/office/officeart/2005/8/layout/lProcess2"/>
    <dgm:cxn modelId="{769C7E8E-B841-450D-AD71-EB82DD27F4D0}" type="presParOf" srcId="{815640EB-CA37-49D2-975B-355D27A8303E}" destId="{740D899A-55CE-4C44-9042-8F0900553B44}" srcOrd="1" destOrd="0" presId="urn:microsoft.com/office/officeart/2005/8/layout/lProcess2"/>
    <dgm:cxn modelId="{FD45A8C5-7ADD-418C-8E1E-E09F1B421D2C}" type="presParOf" srcId="{815640EB-CA37-49D2-975B-355D27A8303E}" destId="{C02A3428-724A-4623-A044-6AAC5856C363}" srcOrd="2" destOrd="0" presId="urn:microsoft.com/office/officeart/2005/8/layout/lProcess2"/>
    <dgm:cxn modelId="{0B522030-64C8-42CF-AC3A-BA2D3954DD6A}" type="presParOf" srcId="{815640EB-CA37-49D2-975B-355D27A8303E}" destId="{3F13547E-EB8D-476A-B6C2-7F2A1E4B6B0E}" srcOrd="3" destOrd="0" presId="urn:microsoft.com/office/officeart/2005/8/layout/lProcess2"/>
    <dgm:cxn modelId="{AC829C69-7240-4175-A1DF-CBCE0588AE7D}" type="presParOf" srcId="{815640EB-CA37-49D2-975B-355D27A8303E}" destId="{01B860DB-25C5-41C2-99D8-87BBCBD4F8E9}" srcOrd="4" destOrd="0" presId="urn:microsoft.com/office/officeart/2005/8/layout/lProcess2"/>
    <dgm:cxn modelId="{071C623A-89BF-4977-B781-1FF8F23C4DCD}" type="presParOf" srcId="{815640EB-CA37-49D2-975B-355D27A8303E}" destId="{5BAD27C3-52AF-4D80-96A5-64F6D6E5B213}" srcOrd="5" destOrd="0" presId="urn:microsoft.com/office/officeart/2005/8/layout/lProcess2"/>
    <dgm:cxn modelId="{17F78734-4F19-476C-88CF-BF50238DC28F}" type="presParOf" srcId="{815640EB-CA37-49D2-975B-355D27A8303E}" destId="{7E99AD03-2DC8-48D0-BF72-AC78E6DDAF1D}" srcOrd="6" destOrd="0" presId="urn:microsoft.com/office/officeart/2005/8/layout/lProcess2"/>
    <dgm:cxn modelId="{8F5DB724-71BD-4AD5-B007-60BFA22BA4E2}" type="presParOf" srcId="{815640EB-CA37-49D2-975B-355D27A8303E}" destId="{FC3537F7-717B-46E3-8049-05EA49B5C64F}" srcOrd="7" destOrd="0" presId="urn:microsoft.com/office/officeart/2005/8/layout/lProcess2"/>
    <dgm:cxn modelId="{D510268E-2470-4501-9CC2-671021C97CB0}" type="presParOf" srcId="{815640EB-CA37-49D2-975B-355D27A8303E}" destId="{5EE5416C-8022-4E22-8F39-245D8BC0AED4}" srcOrd="8" destOrd="0" presId="urn:microsoft.com/office/officeart/2005/8/layout/lProcess2"/>
    <dgm:cxn modelId="{F53A9DB9-39DF-41D1-840C-1C3632109F7E}" type="presParOf" srcId="{815640EB-CA37-49D2-975B-355D27A8303E}" destId="{82A26A95-6FB8-4E49-9717-4FD0E2061C49}" srcOrd="9" destOrd="0" presId="urn:microsoft.com/office/officeart/2005/8/layout/lProcess2"/>
    <dgm:cxn modelId="{1337A1A3-893D-425B-8247-A16CADF4D82E}" type="presParOf" srcId="{815640EB-CA37-49D2-975B-355D27A8303E}" destId="{B78DFB78-8D0B-4137-9B4A-8240F02846F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D1131-4565-9E41-85E6-B60F3A119C0B}" type="doc">
      <dgm:prSet loTypeId="urn:microsoft.com/office/officeart/2005/8/layout/chevro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D40A16-A286-8241-A3F1-5789319F2288}">
      <dgm:prSet phldrT="[Text]"/>
      <dgm:spPr/>
      <dgm:t>
        <a:bodyPr/>
        <a:lstStyle/>
        <a:p>
          <a:r>
            <a:rPr lang="en-US" b="1" dirty="0"/>
            <a:t>IDEA</a:t>
          </a:r>
        </a:p>
      </dgm:t>
    </dgm:pt>
    <dgm:pt modelId="{65734A65-BC1C-1049-8B98-7A04FEF9A310}" type="parTrans" cxnId="{E8CCA47E-8291-114D-A361-C8D293FF9F01}">
      <dgm:prSet/>
      <dgm:spPr/>
      <dgm:t>
        <a:bodyPr/>
        <a:lstStyle/>
        <a:p>
          <a:endParaRPr lang="en-US"/>
        </a:p>
      </dgm:t>
    </dgm:pt>
    <dgm:pt modelId="{024809B7-E88E-564A-BA48-66DE397ACC07}" type="sibTrans" cxnId="{E8CCA47E-8291-114D-A361-C8D293FF9F01}">
      <dgm:prSet/>
      <dgm:spPr/>
      <dgm:t>
        <a:bodyPr/>
        <a:lstStyle/>
        <a:p>
          <a:endParaRPr lang="en-US"/>
        </a:p>
      </dgm:t>
    </dgm:pt>
    <dgm:pt modelId="{E62F5984-7555-864D-BB35-B764E3FA46B1}">
      <dgm:prSet phldrT="[Text]"/>
      <dgm:spPr/>
      <dgm:t>
        <a:bodyPr/>
        <a:lstStyle/>
        <a:p>
          <a:r>
            <a:rPr lang="en-US" b="1" dirty="0"/>
            <a:t>Build Hypothesis, Objectives</a:t>
          </a:r>
        </a:p>
      </dgm:t>
    </dgm:pt>
    <dgm:pt modelId="{CD455E58-1B64-CB41-A498-569CF6CB8954}" type="parTrans" cxnId="{5A8757DE-33D0-EA41-859C-40B36312EFCA}">
      <dgm:prSet/>
      <dgm:spPr/>
      <dgm:t>
        <a:bodyPr/>
        <a:lstStyle/>
        <a:p>
          <a:endParaRPr lang="en-US"/>
        </a:p>
      </dgm:t>
    </dgm:pt>
    <dgm:pt modelId="{7C562BD5-25DD-8A4C-8907-CCD8D30C2DF7}" type="sibTrans" cxnId="{5A8757DE-33D0-EA41-859C-40B36312EFCA}">
      <dgm:prSet/>
      <dgm:spPr/>
      <dgm:t>
        <a:bodyPr/>
        <a:lstStyle/>
        <a:p>
          <a:endParaRPr lang="en-US"/>
        </a:p>
      </dgm:t>
    </dgm:pt>
    <dgm:pt modelId="{52910B9F-62E1-CA44-B083-4EBC292E2082}">
      <dgm:prSet phldrT="[Text]"/>
      <dgm:spPr/>
      <dgm:t>
        <a:bodyPr/>
        <a:lstStyle/>
        <a:p>
          <a:r>
            <a:rPr lang="en-US" b="1" dirty="0"/>
            <a:t>Flesh out Trial Design</a:t>
          </a:r>
        </a:p>
      </dgm:t>
    </dgm:pt>
    <dgm:pt modelId="{EC2C1C4B-93ED-CE4C-9453-8D02F0F67837}" type="parTrans" cxnId="{7871E602-1A66-2F45-997A-F5851579A4E2}">
      <dgm:prSet/>
      <dgm:spPr/>
      <dgm:t>
        <a:bodyPr/>
        <a:lstStyle/>
        <a:p>
          <a:endParaRPr lang="en-US"/>
        </a:p>
      </dgm:t>
    </dgm:pt>
    <dgm:pt modelId="{90EE8DE1-3EE0-E545-9A68-7788E4CDEAF3}" type="sibTrans" cxnId="{7871E602-1A66-2F45-997A-F5851579A4E2}">
      <dgm:prSet/>
      <dgm:spPr/>
      <dgm:t>
        <a:bodyPr/>
        <a:lstStyle/>
        <a:p>
          <a:endParaRPr lang="en-US"/>
        </a:p>
      </dgm:t>
    </dgm:pt>
    <dgm:pt modelId="{6E70DA10-4BFB-3742-802B-EE01699F40C4}">
      <dgm:prSet phldrT="[Text]"/>
      <dgm:spPr>
        <a:solidFill>
          <a:srgbClr val="4FC4B3"/>
        </a:solidFill>
      </dgm:spPr>
      <dgm:t>
        <a:bodyPr/>
        <a:lstStyle/>
        <a:p>
          <a:r>
            <a:rPr lang="en-US" b="1" dirty="0"/>
            <a:t>to Group Comm</a:t>
          </a:r>
        </a:p>
      </dgm:t>
    </dgm:pt>
    <dgm:pt modelId="{F66A53CA-93E1-9744-93D7-411ADB74C612}" type="parTrans" cxnId="{3C953AB8-D203-434D-881D-60D1AD1024F4}">
      <dgm:prSet/>
      <dgm:spPr/>
      <dgm:t>
        <a:bodyPr/>
        <a:lstStyle/>
        <a:p>
          <a:endParaRPr lang="en-US"/>
        </a:p>
      </dgm:t>
    </dgm:pt>
    <dgm:pt modelId="{B1997AA7-E6FE-D046-AEF2-BC7D730D3212}" type="sibTrans" cxnId="{3C953AB8-D203-434D-881D-60D1AD1024F4}">
      <dgm:prSet/>
      <dgm:spPr/>
      <dgm:t>
        <a:bodyPr/>
        <a:lstStyle/>
        <a:p>
          <a:endParaRPr lang="en-US"/>
        </a:p>
      </dgm:t>
    </dgm:pt>
    <dgm:pt modelId="{30303248-89FC-2242-A4A3-51485AF1D291}">
      <dgm:prSet phldrT="[Text]"/>
      <dgm:spPr/>
      <dgm:t>
        <a:bodyPr/>
        <a:lstStyle/>
        <a:p>
          <a:r>
            <a:rPr lang="en-US" b="1" dirty="0"/>
            <a:t>Review within appropriate Committee</a:t>
          </a:r>
        </a:p>
      </dgm:t>
    </dgm:pt>
    <dgm:pt modelId="{D824A174-3F9E-A148-A8A9-511CEEE9AA94}" type="parTrans" cxnId="{219D85CF-B771-9942-97F1-A1D48DDC1764}">
      <dgm:prSet/>
      <dgm:spPr/>
      <dgm:t>
        <a:bodyPr/>
        <a:lstStyle/>
        <a:p>
          <a:endParaRPr lang="en-US"/>
        </a:p>
      </dgm:t>
    </dgm:pt>
    <dgm:pt modelId="{E1ABCDD8-AB15-AB49-AC75-2ED1B8D0F7DE}" type="sibTrans" cxnId="{219D85CF-B771-9942-97F1-A1D48DDC1764}">
      <dgm:prSet/>
      <dgm:spPr/>
      <dgm:t>
        <a:bodyPr/>
        <a:lstStyle/>
        <a:p>
          <a:endParaRPr lang="en-US"/>
        </a:p>
      </dgm:t>
    </dgm:pt>
    <dgm:pt modelId="{46334B7F-7932-1B4F-ADAB-CC64F0307A4A}">
      <dgm:prSet phldrT="[Text]"/>
      <dgm:spPr/>
      <dgm:t>
        <a:bodyPr/>
        <a:lstStyle/>
        <a:p>
          <a:r>
            <a:rPr lang="en-US" b="1" dirty="0"/>
            <a:t>Disease must approve/endorse development</a:t>
          </a:r>
        </a:p>
      </dgm:t>
    </dgm:pt>
    <dgm:pt modelId="{2CB48513-BF44-924B-B4B0-82B63D0752B4}" type="parTrans" cxnId="{DCCC2E7F-C66D-D34D-A8C3-0446821C2DA5}">
      <dgm:prSet/>
      <dgm:spPr/>
      <dgm:t>
        <a:bodyPr/>
        <a:lstStyle/>
        <a:p>
          <a:endParaRPr lang="en-US"/>
        </a:p>
      </dgm:t>
    </dgm:pt>
    <dgm:pt modelId="{4C02EE4D-77A2-314D-B05F-BCF1365225E3}" type="sibTrans" cxnId="{DCCC2E7F-C66D-D34D-A8C3-0446821C2DA5}">
      <dgm:prSet/>
      <dgm:spPr/>
      <dgm:t>
        <a:bodyPr/>
        <a:lstStyle/>
        <a:p>
          <a:endParaRPr lang="en-US"/>
        </a:p>
      </dgm:t>
    </dgm:pt>
    <dgm:pt modelId="{11192052-DB95-9D41-84BB-F826CF1F8654}">
      <dgm:prSet phldrT="[Text]"/>
      <dgm:spPr/>
      <dgm:t>
        <a:bodyPr/>
        <a:lstStyle/>
        <a:p>
          <a:r>
            <a:rPr lang="en-US" b="1" dirty="0"/>
            <a:t>Group </a:t>
          </a:r>
          <a:r>
            <a:rPr lang="en-US" b="1" dirty="0" err="1"/>
            <a:t>prioriti</a:t>
          </a:r>
          <a:endParaRPr lang="en-US" b="1" dirty="0"/>
        </a:p>
      </dgm:t>
    </dgm:pt>
    <dgm:pt modelId="{864464F5-2484-0045-8B41-92672B1AF385}" type="parTrans" cxnId="{3C006A76-DBA6-6146-89C4-5F679BB42675}">
      <dgm:prSet/>
      <dgm:spPr/>
      <dgm:t>
        <a:bodyPr/>
        <a:lstStyle/>
        <a:p>
          <a:endParaRPr lang="en-US"/>
        </a:p>
      </dgm:t>
    </dgm:pt>
    <dgm:pt modelId="{EF3508FB-0AA2-ED4F-8B7D-1FC3190863E4}" type="sibTrans" cxnId="{3C006A76-DBA6-6146-89C4-5F679BB42675}">
      <dgm:prSet/>
      <dgm:spPr/>
      <dgm:t>
        <a:bodyPr/>
        <a:lstStyle/>
        <a:p>
          <a:endParaRPr lang="en-US"/>
        </a:p>
      </dgm:t>
    </dgm:pt>
    <dgm:pt modelId="{D96857A5-C6B1-9C4A-9C88-29612CB043AD}">
      <dgm:prSet phldrT="[Text]"/>
      <dgm:spPr/>
      <dgm:t>
        <a:bodyPr/>
        <a:lstStyle/>
        <a:p>
          <a:r>
            <a:rPr lang="en-US" b="1" dirty="0"/>
            <a:t>Science/clinical need, methodology, feasibility, potential impact</a:t>
          </a:r>
        </a:p>
      </dgm:t>
    </dgm:pt>
    <dgm:pt modelId="{4DC1B9A0-D8BC-5047-98A7-ACCC7A4EFF5A}" type="parTrans" cxnId="{CB6712E8-A2D3-6549-B0DE-6DF2CAD97E6A}">
      <dgm:prSet/>
      <dgm:spPr/>
      <dgm:t>
        <a:bodyPr/>
        <a:lstStyle/>
        <a:p>
          <a:endParaRPr lang="en-US"/>
        </a:p>
      </dgm:t>
    </dgm:pt>
    <dgm:pt modelId="{EEF29C14-6033-1F47-A44F-1AA40C25FEA9}" type="sibTrans" cxnId="{CB6712E8-A2D3-6549-B0DE-6DF2CAD97E6A}">
      <dgm:prSet/>
      <dgm:spPr/>
      <dgm:t>
        <a:bodyPr/>
        <a:lstStyle/>
        <a:p>
          <a:endParaRPr lang="en-US"/>
        </a:p>
      </dgm:t>
    </dgm:pt>
    <dgm:pt modelId="{61779FBD-6DDC-E147-A3F3-3E2FD30E9E33}">
      <dgm:prSet/>
      <dgm:spPr/>
      <dgm:t>
        <a:bodyPr/>
        <a:lstStyle/>
        <a:p>
          <a:r>
            <a:rPr lang="en-US" b="1" dirty="0"/>
            <a:t>Approved</a:t>
          </a:r>
        </a:p>
      </dgm:t>
    </dgm:pt>
    <dgm:pt modelId="{D0129848-AB14-C14A-9EE3-DE413FF20257}" type="parTrans" cxnId="{8E50ECA3-4F61-8D42-88AB-72A73EF3EA7D}">
      <dgm:prSet/>
      <dgm:spPr/>
      <dgm:t>
        <a:bodyPr/>
        <a:lstStyle/>
        <a:p>
          <a:endParaRPr lang="en-US"/>
        </a:p>
      </dgm:t>
    </dgm:pt>
    <dgm:pt modelId="{70ACCFB9-86D6-C543-BEF4-57E0BE20CB3A}" type="sibTrans" cxnId="{8E50ECA3-4F61-8D42-88AB-72A73EF3EA7D}">
      <dgm:prSet/>
      <dgm:spPr/>
      <dgm:t>
        <a:bodyPr/>
        <a:lstStyle/>
        <a:p>
          <a:endParaRPr lang="en-US"/>
        </a:p>
      </dgm:t>
    </dgm:pt>
    <dgm:pt modelId="{EBF57769-B5FB-4927-A094-D844DAD37A42}">
      <dgm:prSet/>
      <dgm:spPr/>
      <dgm:t>
        <a:bodyPr/>
        <a:lstStyle/>
        <a:p>
          <a:r>
            <a:rPr lang="en-US" b="1" dirty="0"/>
            <a:t>Trial operationalized (administration, trial documents, database, funding, contracts, partners)</a:t>
          </a:r>
        </a:p>
      </dgm:t>
    </dgm:pt>
    <dgm:pt modelId="{DD8BC21C-D94C-476B-BC53-BF6D6CFFFBB3}" type="parTrans" cxnId="{094718D0-087B-4C83-93CC-F56A1FC0A4FC}">
      <dgm:prSet/>
      <dgm:spPr/>
      <dgm:t>
        <a:bodyPr/>
        <a:lstStyle/>
        <a:p>
          <a:endParaRPr lang="en-US"/>
        </a:p>
      </dgm:t>
    </dgm:pt>
    <dgm:pt modelId="{E279FA65-113D-4A4E-BD80-061F682AF6C2}" type="sibTrans" cxnId="{094718D0-087B-4C83-93CC-F56A1FC0A4FC}">
      <dgm:prSet/>
      <dgm:spPr/>
      <dgm:t>
        <a:bodyPr/>
        <a:lstStyle/>
        <a:p>
          <a:endParaRPr lang="en-US"/>
        </a:p>
      </dgm:t>
    </dgm:pt>
    <dgm:pt modelId="{49945A57-F517-3649-BE8F-9BE3EBE1CDC4}" type="pres">
      <dgm:prSet presAssocID="{164D1131-4565-9E41-85E6-B60F3A119C0B}" presName="linearFlow" presStyleCnt="0">
        <dgm:presLayoutVars>
          <dgm:dir/>
          <dgm:animLvl val="lvl"/>
          <dgm:resizeHandles val="exact"/>
        </dgm:presLayoutVars>
      </dgm:prSet>
      <dgm:spPr/>
    </dgm:pt>
    <dgm:pt modelId="{68D7E75A-C1F5-9344-B3E7-0E04D6A9DD3A}" type="pres">
      <dgm:prSet presAssocID="{FED40A16-A286-8241-A3F1-5789319F2288}" presName="composite" presStyleCnt="0"/>
      <dgm:spPr/>
    </dgm:pt>
    <dgm:pt modelId="{C40CE23E-83A0-9A44-A4B4-5746B7B427B3}" type="pres">
      <dgm:prSet presAssocID="{FED40A16-A286-8241-A3F1-5789319F2288}" presName="parentText" presStyleLbl="alignNode1" presStyleIdx="0" presStyleCnt="4" custLinFactNeighborX="-5623" custLinFactNeighborY="-787">
        <dgm:presLayoutVars>
          <dgm:chMax val="1"/>
          <dgm:bulletEnabled val="1"/>
        </dgm:presLayoutVars>
      </dgm:prSet>
      <dgm:spPr/>
    </dgm:pt>
    <dgm:pt modelId="{C71E3AAC-0254-8048-AA1C-885AEBD1C2DD}" type="pres">
      <dgm:prSet presAssocID="{FED40A16-A286-8241-A3F1-5789319F2288}" presName="descendantText" presStyleLbl="alignAcc1" presStyleIdx="0" presStyleCnt="4">
        <dgm:presLayoutVars>
          <dgm:bulletEnabled val="1"/>
        </dgm:presLayoutVars>
      </dgm:prSet>
      <dgm:spPr/>
    </dgm:pt>
    <dgm:pt modelId="{A5F73124-501F-294B-BBB8-625420CFE90D}" type="pres">
      <dgm:prSet presAssocID="{024809B7-E88E-564A-BA48-66DE397ACC07}" presName="sp" presStyleCnt="0"/>
      <dgm:spPr/>
    </dgm:pt>
    <dgm:pt modelId="{6EFF4065-3AE5-A24E-88F5-8545478FF852}" type="pres">
      <dgm:prSet presAssocID="{6E70DA10-4BFB-3742-802B-EE01699F40C4}" presName="composite" presStyleCnt="0"/>
      <dgm:spPr/>
    </dgm:pt>
    <dgm:pt modelId="{658CDC3F-3A4F-E142-A1B4-AE6F0D395AEF}" type="pres">
      <dgm:prSet presAssocID="{6E70DA10-4BFB-3742-802B-EE01699F40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A51C9E8-F9B7-F548-AFDD-5DC2E8F862C2}" type="pres">
      <dgm:prSet presAssocID="{6E70DA10-4BFB-3742-802B-EE01699F40C4}" presName="descendantText" presStyleLbl="alignAcc1" presStyleIdx="1" presStyleCnt="4">
        <dgm:presLayoutVars>
          <dgm:bulletEnabled val="1"/>
        </dgm:presLayoutVars>
      </dgm:prSet>
      <dgm:spPr/>
    </dgm:pt>
    <dgm:pt modelId="{292952DC-4C63-DA43-85D6-E755B097F63C}" type="pres">
      <dgm:prSet presAssocID="{B1997AA7-E6FE-D046-AEF2-BC7D730D3212}" presName="sp" presStyleCnt="0"/>
      <dgm:spPr/>
    </dgm:pt>
    <dgm:pt modelId="{40349BC9-2BFC-2040-AF72-AC384798A037}" type="pres">
      <dgm:prSet presAssocID="{11192052-DB95-9D41-84BB-F826CF1F8654}" presName="composite" presStyleCnt="0"/>
      <dgm:spPr/>
    </dgm:pt>
    <dgm:pt modelId="{4911E190-6961-9144-8535-735D550C82E7}" type="pres">
      <dgm:prSet presAssocID="{11192052-DB95-9D41-84BB-F826CF1F865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6EA1CE4-598D-AD4F-ADAE-D234DAA8B662}" type="pres">
      <dgm:prSet presAssocID="{11192052-DB95-9D41-84BB-F826CF1F8654}" presName="descendantText" presStyleLbl="alignAcc1" presStyleIdx="2" presStyleCnt="4">
        <dgm:presLayoutVars>
          <dgm:bulletEnabled val="1"/>
        </dgm:presLayoutVars>
      </dgm:prSet>
      <dgm:spPr/>
    </dgm:pt>
    <dgm:pt modelId="{4DCFF04E-2779-204C-8A79-395F0B9D3080}" type="pres">
      <dgm:prSet presAssocID="{EF3508FB-0AA2-ED4F-8B7D-1FC3190863E4}" presName="sp" presStyleCnt="0"/>
      <dgm:spPr/>
    </dgm:pt>
    <dgm:pt modelId="{54822300-2F27-2248-A81D-EE8D7CB9A186}" type="pres">
      <dgm:prSet presAssocID="{61779FBD-6DDC-E147-A3F3-3E2FD30E9E33}" presName="composite" presStyleCnt="0"/>
      <dgm:spPr/>
    </dgm:pt>
    <dgm:pt modelId="{0B707238-2BF4-3D48-94A6-3F10C2BAC1AF}" type="pres">
      <dgm:prSet presAssocID="{61779FBD-6DDC-E147-A3F3-3E2FD30E9E3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6CE0062-11E1-8E4F-AEF2-87C136D7844D}" type="pres">
      <dgm:prSet presAssocID="{61779FBD-6DDC-E147-A3F3-3E2FD30E9E3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A18B201-AB2D-1E46-83D0-EAC0CC548AB0}" type="presOf" srcId="{E62F5984-7555-864D-BB35-B764E3FA46B1}" destId="{C71E3AAC-0254-8048-AA1C-885AEBD1C2DD}" srcOrd="0" destOrd="0" presId="urn:microsoft.com/office/officeart/2005/8/layout/chevron2"/>
    <dgm:cxn modelId="{7871E602-1A66-2F45-997A-F5851579A4E2}" srcId="{FED40A16-A286-8241-A3F1-5789319F2288}" destId="{52910B9F-62E1-CA44-B083-4EBC292E2082}" srcOrd="1" destOrd="0" parTransId="{EC2C1C4B-93ED-CE4C-9453-8D02F0F67837}" sibTransId="{90EE8DE1-3EE0-E545-9A68-7788E4CDEAF3}"/>
    <dgm:cxn modelId="{45592F19-0B79-ED4F-A9B0-664B5D09F0C6}" type="presOf" srcId="{30303248-89FC-2242-A4A3-51485AF1D291}" destId="{BA51C9E8-F9B7-F548-AFDD-5DC2E8F862C2}" srcOrd="0" destOrd="0" presId="urn:microsoft.com/office/officeart/2005/8/layout/chevron2"/>
    <dgm:cxn modelId="{E0B61224-3CBC-5B44-AD17-32399328A9A3}" type="presOf" srcId="{164D1131-4565-9E41-85E6-B60F3A119C0B}" destId="{49945A57-F517-3649-BE8F-9BE3EBE1CDC4}" srcOrd="0" destOrd="0" presId="urn:microsoft.com/office/officeart/2005/8/layout/chevron2"/>
    <dgm:cxn modelId="{1CBE4824-B654-C344-B642-F0067B726DA0}" type="presOf" srcId="{61779FBD-6DDC-E147-A3F3-3E2FD30E9E33}" destId="{0B707238-2BF4-3D48-94A6-3F10C2BAC1AF}" srcOrd="0" destOrd="0" presId="urn:microsoft.com/office/officeart/2005/8/layout/chevron2"/>
    <dgm:cxn modelId="{CEE33C28-F920-1242-97CF-EC7693CD03A3}" type="presOf" srcId="{6E70DA10-4BFB-3742-802B-EE01699F40C4}" destId="{658CDC3F-3A4F-E142-A1B4-AE6F0D395AEF}" srcOrd="0" destOrd="0" presId="urn:microsoft.com/office/officeart/2005/8/layout/chevron2"/>
    <dgm:cxn modelId="{4FDA673E-E3E5-B644-8102-0264C765BEC2}" type="presOf" srcId="{FED40A16-A286-8241-A3F1-5789319F2288}" destId="{C40CE23E-83A0-9A44-A4B4-5746B7B427B3}" srcOrd="0" destOrd="0" presId="urn:microsoft.com/office/officeart/2005/8/layout/chevron2"/>
    <dgm:cxn modelId="{3C006A76-DBA6-6146-89C4-5F679BB42675}" srcId="{164D1131-4565-9E41-85E6-B60F3A119C0B}" destId="{11192052-DB95-9D41-84BB-F826CF1F8654}" srcOrd="2" destOrd="0" parTransId="{864464F5-2484-0045-8B41-92672B1AF385}" sibTransId="{EF3508FB-0AA2-ED4F-8B7D-1FC3190863E4}"/>
    <dgm:cxn modelId="{E8CCA47E-8291-114D-A361-C8D293FF9F01}" srcId="{164D1131-4565-9E41-85E6-B60F3A119C0B}" destId="{FED40A16-A286-8241-A3F1-5789319F2288}" srcOrd="0" destOrd="0" parTransId="{65734A65-BC1C-1049-8B98-7A04FEF9A310}" sibTransId="{024809B7-E88E-564A-BA48-66DE397ACC07}"/>
    <dgm:cxn modelId="{DCCC2E7F-C66D-D34D-A8C3-0446821C2DA5}" srcId="{6E70DA10-4BFB-3742-802B-EE01699F40C4}" destId="{46334B7F-7932-1B4F-ADAB-CC64F0307A4A}" srcOrd="1" destOrd="0" parTransId="{2CB48513-BF44-924B-B4B0-82B63D0752B4}" sibTransId="{4C02EE4D-77A2-314D-B05F-BCF1365225E3}"/>
    <dgm:cxn modelId="{4C0D6795-D5E2-0946-A4DA-9771A0FDA5F4}" type="presOf" srcId="{46334B7F-7932-1B4F-ADAB-CC64F0307A4A}" destId="{BA51C9E8-F9B7-F548-AFDD-5DC2E8F862C2}" srcOrd="0" destOrd="1" presId="urn:microsoft.com/office/officeart/2005/8/layout/chevron2"/>
    <dgm:cxn modelId="{F7C7B59C-526B-3B47-B463-3A2E66BA5638}" type="presOf" srcId="{52910B9F-62E1-CA44-B083-4EBC292E2082}" destId="{C71E3AAC-0254-8048-AA1C-885AEBD1C2DD}" srcOrd="0" destOrd="1" presId="urn:microsoft.com/office/officeart/2005/8/layout/chevron2"/>
    <dgm:cxn modelId="{8E50ECA3-4F61-8D42-88AB-72A73EF3EA7D}" srcId="{164D1131-4565-9E41-85E6-B60F3A119C0B}" destId="{61779FBD-6DDC-E147-A3F3-3E2FD30E9E33}" srcOrd="3" destOrd="0" parTransId="{D0129848-AB14-C14A-9EE3-DE413FF20257}" sibTransId="{70ACCFB9-86D6-C543-BEF4-57E0BE20CB3A}"/>
    <dgm:cxn modelId="{8D999FB5-BCEF-41CD-A3FF-3DBA47EBCF8A}" type="presOf" srcId="{EBF57769-B5FB-4927-A094-D844DAD37A42}" destId="{46CE0062-11E1-8E4F-AEF2-87C136D7844D}" srcOrd="0" destOrd="0" presId="urn:microsoft.com/office/officeart/2005/8/layout/chevron2"/>
    <dgm:cxn modelId="{3C953AB8-D203-434D-881D-60D1AD1024F4}" srcId="{164D1131-4565-9E41-85E6-B60F3A119C0B}" destId="{6E70DA10-4BFB-3742-802B-EE01699F40C4}" srcOrd="1" destOrd="0" parTransId="{F66A53CA-93E1-9744-93D7-411ADB74C612}" sibTransId="{B1997AA7-E6FE-D046-AEF2-BC7D730D3212}"/>
    <dgm:cxn modelId="{1D214CCD-B0F4-2243-A970-159719DC38EC}" type="presOf" srcId="{D96857A5-C6B1-9C4A-9C88-29612CB043AD}" destId="{96EA1CE4-598D-AD4F-ADAE-D234DAA8B662}" srcOrd="0" destOrd="0" presId="urn:microsoft.com/office/officeart/2005/8/layout/chevron2"/>
    <dgm:cxn modelId="{0E7753CF-2B53-5540-A226-5960A626443C}" type="presOf" srcId="{11192052-DB95-9D41-84BB-F826CF1F8654}" destId="{4911E190-6961-9144-8535-735D550C82E7}" srcOrd="0" destOrd="0" presId="urn:microsoft.com/office/officeart/2005/8/layout/chevron2"/>
    <dgm:cxn modelId="{219D85CF-B771-9942-97F1-A1D48DDC1764}" srcId="{6E70DA10-4BFB-3742-802B-EE01699F40C4}" destId="{30303248-89FC-2242-A4A3-51485AF1D291}" srcOrd="0" destOrd="0" parTransId="{D824A174-3F9E-A148-A8A9-511CEEE9AA94}" sibTransId="{E1ABCDD8-AB15-AB49-AC75-2ED1B8D0F7DE}"/>
    <dgm:cxn modelId="{094718D0-087B-4C83-93CC-F56A1FC0A4FC}" srcId="{61779FBD-6DDC-E147-A3F3-3E2FD30E9E33}" destId="{EBF57769-B5FB-4927-A094-D844DAD37A42}" srcOrd="0" destOrd="0" parTransId="{DD8BC21C-D94C-476B-BC53-BF6D6CFFFBB3}" sibTransId="{E279FA65-113D-4A4E-BD80-061F682AF6C2}"/>
    <dgm:cxn modelId="{5A8757DE-33D0-EA41-859C-40B36312EFCA}" srcId="{FED40A16-A286-8241-A3F1-5789319F2288}" destId="{E62F5984-7555-864D-BB35-B764E3FA46B1}" srcOrd="0" destOrd="0" parTransId="{CD455E58-1B64-CB41-A498-569CF6CB8954}" sibTransId="{7C562BD5-25DD-8A4C-8907-CCD8D30C2DF7}"/>
    <dgm:cxn modelId="{CB6712E8-A2D3-6549-B0DE-6DF2CAD97E6A}" srcId="{11192052-DB95-9D41-84BB-F826CF1F8654}" destId="{D96857A5-C6B1-9C4A-9C88-29612CB043AD}" srcOrd="0" destOrd="0" parTransId="{4DC1B9A0-D8BC-5047-98A7-ACCC7A4EFF5A}" sibTransId="{EEF29C14-6033-1F47-A44F-1AA40C25FEA9}"/>
    <dgm:cxn modelId="{E3940F61-9C12-6845-A3F6-3956E1EF7185}" type="presParOf" srcId="{49945A57-F517-3649-BE8F-9BE3EBE1CDC4}" destId="{68D7E75A-C1F5-9344-B3E7-0E04D6A9DD3A}" srcOrd="0" destOrd="0" presId="urn:microsoft.com/office/officeart/2005/8/layout/chevron2"/>
    <dgm:cxn modelId="{50478C2D-7278-4541-9631-583106649C58}" type="presParOf" srcId="{68D7E75A-C1F5-9344-B3E7-0E04D6A9DD3A}" destId="{C40CE23E-83A0-9A44-A4B4-5746B7B427B3}" srcOrd="0" destOrd="0" presId="urn:microsoft.com/office/officeart/2005/8/layout/chevron2"/>
    <dgm:cxn modelId="{6C0DEAE2-937B-5C48-98BB-D6909C594A6D}" type="presParOf" srcId="{68D7E75A-C1F5-9344-B3E7-0E04D6A9DD3A}" destId="{C71E3AAC-0254-8048-AA1C-885AEBD1C2DD}" srcOrd="1" destOrd="0" presId="urn:microsoft.com/office/officeart/2005/8/layout/chevron2"/>
    <dgm:cxn modelId="{0E9D9B13-F810-3E4A-B994-E2F947B9992A}" type="presParOf" srcId="{49945A57-F517-3649-BE8F-9BE3EBE1CDC4}" destId="{A5F73124-501F-294B-BBB8-625420CFE90D}" srcOrd="1" destOrd="0" presId="urn:microsoft.com/office/officeart/2005/8/layout/chevron2"/>
    <dgm:cxn modelId="{97798D7A-6AC7-0649-AFA0-B9B7EB2A77C0}" type="presParOf" srcId="{49945A57-F517-3649-BE8F-9BE3EBE1CDC4}" destId="{6EFF4065-3AE5-A24E-88F5-8545478FF852}" srcOrd="2" destOrd="0" presId="urn:microsoft.com/office/officeart/2005/8/layout/chevron2"/>
    <dgm:cxn modelId="{F7A5F250-11CC-574B-A9FD-FDB987BA8966}" type="presParOf" srcId="{6EFF4065-3AE5-A24E-88F5-8545478FF852}" destId="{658CDC3F-3A4F-E142-A1B4-AE6F0D395AEF}" srcOrd="0" destOrd="0" presId="urn:microsoft.com/office/officeart/2005/8/layout/chevron2"/>
    <dgm:cxn modelId="{8213CFB2-F02C-184D-892C-131F2CA972DF}" type="presParOf" srcId="{6EFF4065-3AE5-A24E-88F5-8545478FF852}" destId="{BA51C9E8-F9B7-F548-AFDD-5DC2E8F862C2}" srcOrd="1" destOrd="0" presId="urn:microsoft.com/office/officeart/2005/8/layout/chevron2"/>
    <dgm:cxn modelId="{F350C77B-C984-034B-8A11-C7C5A43DF49B}" type="presParOf" srcId="{49945A57-F517-3649-BE8F-9BE3EBE1CDC4}" destId="{292952DC-4C63-DA43-85D6-E755B097F63C}" srcOrd="3" destOrd="0" presId="urn:microsoft.com/office/officeart/2005/8/layout/chevron2"/>
    <dgm:cxn modelId="{F5A58162-A94F-9A40-B823-E31DB9ED879B}" type="presParOf" srcId="{49945A57-F517-3649-BE8F-9BE3EBE1CDC4}" destId="{40349BC9-2BFC-2040-AF72-AC384798A037}" srcOrd="4" destOrd="0" presId="urn:microsoft.com/office/officeart/2005/8/layout/chevron2"/>
    <dgm:cxn modelId="{25346222-65AA-CE42-9D3D-7823B37946F7}" type="presParOf" srcId="{40349BC9-2BFC-2040-AF72-AC384798A037}" destId="{4911E190-6961-9144-8535-735D550C82E7}" srcOrd="0" destOrd="0" presId="urn:microsoft.com/office/officeart/2005/8/layout/chevron2"/>
    <dgm:cxn modelId="{69CDEA93-48AB-0945-A4FA-88D10EEA361A}" type="presParOf" srcId="{40349BC9-2BFC-2040-AF72-AC384798A037}" destId="{96EA1CE4-598D-AD4F-ADAE-D234DAA8B662}" srcOrd="1" destOrd="0" presId="urn:microsoft.com/office/officeart/2005/8/layout/chevron2"/>
    <dgm:cxn modelId="{1BA5B7CF-9A6B-0F48-B970-8B9A4267BA30}" type="presParOf" srcId="{49945A57-F517-3649-BE8F-9BE3EBE1CDC4}" destId="{4DCFF04E-2779-204C-8A79-395F0B9D3080}" srcOrd="5" destOrd="0" presId="urn:microsoft.com/office/officeart/2005/8/layout/chevron2"/>
    <dgm:cxn modelId="{26340866-BE9F-014C-9F00-D1A1045D46FA}" type="presParOf" srcId="{49945A57-F517-3649-BE8F-9BE3EBE1CDC4}" destId="{54822300-2F27-2248-A81D-EE8D7CB9A186}" srcOrd="6" destOrd="0" presId="urn:microsoft.com/office/officeart/2005/8/layout/chevron2"/>
    <dgm:cxn modelId="{99CF32FA-BB3E-8D49-A947-5BED1E647A83}" type="presParOf" srcId="{54822300-2F27-2248-A81D-EE8D7CB9A186}" destId="{0B707238-2BF4-3D48-94A6-3F10C2BAC1AF}" srcOrd="0" destOrd="0" presId="urn:microsoft.com/office/officeart/2005/8/layout/chevron2"/>
    <dgm:cxn modelId="{9058D334-7B62-8D44-9AF7-26A9656D8044}" type="presParOf" srcId="{54822300-2F27-2248-A81D-EE8D7CB9A186}" destId="{46CE0062-11E1-8E4F-AEF2-87C136D784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B2299-C7D9-483A-AC28-4A552176984B}">
      <dsp:nvSpPr>
        <dsp:cNvPr id="0" name=""/>
        <dsp:cNvSpPr/>
      </dsp:nvSpPr>
      <dsp:spPr>
        <a:xfrm>
          <a:off x="0" y="0"/>
          <a:ext cx="8209429" cy="3762600"/>
        </a:xfrm>
        <a:prstGeom prst="roundRect">
          <a:avLst>
            <a:gd name="adj" fmla="val 85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92019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Calibri" panose="020F0502020204030204" pitchFamily="34" charset="0"/>
            </a:rPr>
            <a:t>Network Members</a:t>
          </a:r>
        </a:p>
      </dsp:txBody>
      <dsp:txXfrm>
        <a:off x="93672" y="93672"/>
        <a:ext cx="8022085" cy="3575256"/>
      </dsp:txXfrm>
    </dsp:sp>
    <dsp:sp modelId="{8B404B47-43B1-450F-892A-E43CD91153F4}">
      <dsp:nvSpPr>
        <dsp:cNvPr id="0" name=""/>
        <dsp:cNvSpPr/>
      </dsp:nvSpPr>
      <dsp:spPr>
        <a:xfrm>
          <a:off x="205235" y="940650"/>
          <a:ext cx="1231414" cy="12860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Calibri" panose="020F0502020204030204" pitchFamily="34" charset="0"/>
            </a:rPr>
            <a:t>Scientific &amp; Support Committee Members</a:t>
          </a:r>
        </a:p>
      </dsp:txBody>
      <dsp:txXfrm>
        <a:off x="243105" y="978520"/>
        <a:ext cx="1155674" cy="1210304"/>
      </dsp:txXfrm>
    </dsp:sp>
    <dsp:sp modelId="{BFAE10E2-72E2-4217-926D-CF9354FE5BE6}">
      <dsp:nvSpPr>
        <dsp:cNvPr id="0" name=""/>
        <dsp:cNvSpPr/>
      </dsp:nvSpPr>
      <dsp:spPr>
        <a:xfrm>
          <a:off x="205235" y="2286822"/>
          <a:ext cx="1231414" cy="12860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Calibri" panose="020F0502020204030204" pitchFamily="34" charset="0"/>
            </a:rPr>
            <a:t>Network Centres and Partners</a:t>
          </a:r>
        </a:p>
      </dsp:txBody>
      <dsp:txXfrm>
        <a:off x="243105" y="2324692"/>
        <a:ext cx="1155674" cy="1210304"/>
      </dsp:txXfrm>
    </dsp:sp>
    <dsp:sp modelId="{34C3A7A0-8D2D-430D-8FA7-BABCDCE0D4C9}">
      <dsp:nvSpPr>
        <dsp:cNvPr id="0" name=""/>
        <dsp:cNvSpPr/>
      </dsp:nvSpPr>
      <dsp:spPr>
        <a:xfrm>
          <a:off x="1641885" y="940650"/>
          <a:ext cx="6362307" cy="2633820"/>
        </a:xfrm>
        <a:prstGeom prst="roundRect">
          <a:avLst>
            <a:gd name="adj" fmla="val 10500"/>
          </a:avLst>
        </a:prstGeom>
        <a:solidFill>
          <a:srgbClr val="70AF4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67247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Calibri" panose="020F0502020204030204" pitchFamily="34" charset="0"/>
            </a:rPr>
            <a:t>Scientific Leaders</a:t>
          </a:r>
        </a:p>
      </dsp:txBody>
      <dsp:txXfrm>
        <a:off x="1722884" y="1021649"/>
        <a:ext cx="6200309" cy="2471822"/>
      </dsp:txXfrm>
    </dsp:sp>
    <dsp:sp modelId="{19A5153C-F005-4CBF-8C0C-2DA5F2795C20}">
      <dsp:nvSpPr>
        <dsp:cNvPr id="0" name=""/>
        <dsp:cNvSpPr/>
      </dsp:nvSpPr>
      <dsp:spPr>
        <a:xfrm>
          <a:off x="1800943" y="1862487"/>
          <a:ext cx="1272461" cy="4784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 panose="020F0502020204030204" pitchFamily="34" charset="0"/>
            </a:rPr>
            <a:t>Clinical Trials Committee</a:t>
          </a:r>
        </a:p>
      </dsp:txBody>
      <dsp:txXfrm>
        <a:off x="1815657" y="1877201"/>
        <a:ext cx="1243033" cy="449012"/>
      </dsp:txXfrm>
    </dsp:sp>
    <dsp:sp modelId="{9605D65B-64F4-45F8-BD37-1775D3C6E83F}">
      <dsp:nvSpPr>
        <dsp:cNvPr id="0" name=""/>
        <dsp:cNvSpPr/>
      </dsp:nvSpPr>
      <dsp:spPr>
        <a:xfrm>
          <a:off x="1800943" y="2379830"/>
          <a:ext cx="1272461" cy="4784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 panose="020F0502020204030204" pitchFamily="34" charset="0"/>
            </a:rPr>
            <a:t>Chairs &amp; Executives</a:t>
          </a:r>
        </a:p>
      </dsp:txBody>
      <dsp:txXfrm>
        <a:off x="1815657" y="2394544"/>
        <a:ext cx="1243033" cy="449012"/>
      </dsp:txXfrm>
    </dsp:sp>
    <dsp:sp modelId="{E02FFF25-62BF-4DD4-8C3F-C4EA5CD20199}">
      <dsp:nvSpPr>
        <dsp:cNvPr id="0" name=""/>
        <dsp:cNvSpPr/>
      </dsp:nvSpPr>
      <dsp:spPr>
        <a:xfrm>
          <a:off x="1800943" y="2897173"/>
          <a:ext cx="1272461" cy="4784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 panose="020F0502020204030204" pitchFamily="34" charset="0"/>
            </a:rPr>
            <a:t>Senior Investigators and Biostatisticians</a:t>
          </a:r>
        </a:p>
      </dsp:txBody>
      <dsp:txXfrm>
        <a:off x="1815657" y="2911887"/>
        <a:ext cx="1243033" cy="449012"/>
      </dsp:txXfrm>
    </dsp:sp>
    <dsp:sp modelId="{43D49096-0239-4266-9CF8-A216AFAA7386}">
      <dsp:nvSpPr>
        <dsp:cNvPr id="0" name=""/>
        <dsp:cNvSpPr/>
      </dsp:nvSpPr>
      <dsp:spPr>
        <a:xfrm>
          <a:off x="3242724" y="1881300"/>
          <a:ext cx="4556233" cy="1505040"/>
        </a:xfrm>
        <a:prstGeom prst="roundRect">
          <a:avLst>
            <a:gd name="adj" fmla="val 10500"/>
          </a:avLst>
        </a:prstGeom>
        <a:solidFill>
          <a:srgbClr val="92D050">
            <a:alpha val="4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84951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Calibri" panose="020F0502020204030204" pitchFamily="34" charset="0"/>
            </a:rPr>
            <a:t>Operations &amp; Statistics Centre at Queen’s</a:t>
          </a:r>
        </a:p>
      </dsp:txBody>
      <dsp:txXfrm>
        <a:off x="3289009" y="1927585"/>
        <a:ext cx="4463663" cy="1412470"/>
      </dsp:txXfrm>
    </dsp:sp>
    <dsp:sp modelId="{9B7B1CC1-5BDA-4C61-94C2-A58EA9BE3DA4}">
      <dsp:nvSpPr>
        <dsp:cNvPr id="0" name=""/>
        <dsp:cNvSpPr/>
      </dsp:nvSpPr>
      <dsp:spPr>
        <a:xfrm>
          <a:off x="3356630" y="2558568"/>
          <a:ext cx="738021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Trial Coordination &amp; Conduct</a:t>
          </a:r>
        </a:p>
      </dsp:txBody>
      <dsp:txXfrm>
        <a:off x="3377458" y="2579396"/>
        <a:ext cx="696365" cy="635612"/>
      </dsp:txXfrm>
    </dsp:sp>
    <dsp:sp modelId="{4ED078C2-7FD5-4DC2-8FF7-6EBD9F2ED02A}">
      <dsp:nvSpPr>
        <dsp:cNvPr id="0" name=""/>
        <dsp:cNvSpPr/>
      </dsp:nvSpPr>
      <dsp:spPr>
        <a:xfrm>
          <a:off x="4114493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Compliance &amp; Oversight</a:t>
          </a:r>
        </a:p>
      </dsp:txBody>
      <dsp:txXfrm>
        <a:off x="4135321" y="2579396"/>
        <a:ext cx="655794" cy="635612"/>
      </dsp:txXfrm>
    </dsp:sp>
    <dsp:sp modelId="{B63FE6C2-3670-4CB7-BC02-55FB54DBFE2A}">
      <dsp:nvSpPr>
        <dsp:cNvPr id="0" name=""/>
        <dsp:cNvSpPr/>
      </dsp:nvSpPr>
      <dsp:spPr>
        <a:xfrm>
          <a:off x="4831786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Information Technology</a:t>
          </a:r>
        </a:p>
      </dsp:txBody>
      <dsp:txXfrm>
        <a:off x="4852614" y="2579396"/>
        <a:ext cx="655794" cy="635612"/>
      </dsp:txXfrm>
    </dsp:sp>
    <dsp:sp modelId="{78E4C60C-A1D9-4744-A26C-153A77B82A2E}">
      <dsp:nvSpPr>
        <dsp:cNvPr id="0" name=""/>
        <dsp:cNvSpPr/>
      </dsp:nvSpPr>
      <dsp:spPr>
        <a:xfrm>
          <a:off x="5549079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Admin &amp; Finance</a:t>
          </a:r>
        </a:p>
      </dsp:txBody>
      <dsp:txXfrm>
        <a:off x="5569907" y="2579396"/>
        <a:ext cx="655794" cy="635612"/>
      </dsp:txXfrm>
    </dsp:sp>
    <dsp:sp modelId="{1B09E330-C282-4420-BFC4-D95DCFEBB6B7}">
      <dsp:nvSpPr>
        <dsp:cNvPr id="0" name=""/>
        <dsp:cNvSpPr/>
      </dsp:nvSpPr>
      <dsp:spPr>
        <a:xfrm>
          <a:off x="6266372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Strategy &amp; Partnerships</a:t>
          </a:r>
        </a:p>
      </dsp:txBody>
      <dsp:txXfrm>
        <a:off x="6287200" y="2579396"/>
        <a:ext cx="655794" cy="635612"/>
      </dsp:txXfrm>
    </dsp:sp>
    <dsp:sp modelId="{D54807A2-CE39-4822-8FC2-8A73D96F9EAF}">
      <dsp:nvSpPr>
        <dsp:cNvPr id="0" name=""/>
        <dsp:cNvSpPr/>
      </dsp:nvSpPr>
      <dsp:spPr>
        <a:xfrm>
          <a:off x="6983665" y="2558568"/>
          <a:ext cx="697450" cy="6772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FBFB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>
              <a:latin typeface="Calibri" panose="020F0502020204030204" pitchFamily="34" charset="0"/>
            </a:rPr>
            <a:t>Tumour Banking</a:t>
          </a:r>
        </a:p>
      </dsp:txBody>
      <dsp:txXfrm>
        <a:off x="7004493" y="2579396"/>
        <a:ext cx="655794" cy="63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DD15A-68B7-4B0F-ABFA-68621C22D908}">
      <dsp:nvSpPr>
        <dsp:cNvPr id="0" name=""/>
        <dsp:cNvSpPr/>
      </dsp:nvSpPr>
      <dsp:spPr>
        <a:xfrm>
          <a:off x="739" y="0"/>
          <a:ext cx="1923241" cy="2966384"/>
        </a:xfrm>
        <a:prstGeom prst="roundRect">
          <a:avLst>
            <a:gd name="adj" fmla="val 10000"/>
          </a:avLst>
        </a:prstGeom>
        <a:solidFill>
          <a:srgbClr val="519136">
            <a:alpha val="2500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Calibri"/>
              <a:cs typeface="Calibri"/>
            </a:rPr>
            <a:t>Scientific Committees</a:t>
          </a:r>
        </a:p>
      </dsp:txBody>
      <dsp:txXfrm>
        <a:off x="739" y="0"/>
        <a:ext cx="1923241" cy="889915"/>
      </dsp:txXfrm>
    </dsp:sp>
    <dsp:sp modelId="{9A823B00-FD9B-49D5-9F53-AFC66019A41B}">
      <dsp:nvSpPr>
        <dsp:cNvPr id="0" name=""/>
        <dsp:cNvSpPr/>
      </dsp:nvSpPr>
      <dsp:spPr>
        <a:xfrm>
          <a:off x="193063" y="890168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Disease Sites</a:t>
          </a:r>
        </a:p>
      </dsp:txBody>
      <dsp:txXfrm>
        <a:off x="210132" y="907237"/>
        <a:ext cx="1504454" cy="548637"/>
      </dsp:txXfrm>
    </dsp:sp>
    <dsp:sp modelId="{4FABC975-AABD-4569-891B-01AD3CEE3086}">
      <dsp:nvSpPr>
        <dsp:cNvPr id="0" name=""/>
        <dsp:cNvSpPr/>
      </dsp:nvSpPr>
      <dsp:spPr>
        <a:xfrm>
          <a:off x="193063" y="1562602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IND Program</a:t>
          </a:r>
        </a:p>
      </dsp:txBody>
      <dsp:txXfrm>
        <a:off x="210132" y="1579671"/>
        <a:ext cx="1504454" cy="548637"/>
      </dsp:txXfrm>
    </dsp:sp>
    <dsp:sp modelId="{EBA5D843-D0A9-4D19-92D8-67CCFDC041EF}">
      <dsp:nvSpPr>
        <dsp:cNvPr id="0" name=""/>
        <dsp:cNvSpPr/>
      </dsp:nvSpPr>
      <dsp:spPr>
        <a:xfrm>
          <a:off x="193063" y="2235035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Endpoints</a:t>
          </a:r>
        </a:p>
      </dsp:txBody>
      <dsp:txXfrm>
        <a:off x="210132" y="2252104"/>
        <a:ext cx="1504454" cy="548637"/>
      </dsp:txXfrm>
    </dsp:sp>
    <dsp:sp modelId="{E5BD9580-3CD3-4350-8897-AAD3FECAE8A6}">
      <dsp:nvSpPr>
        <dsp:cNvPr id="0" name=""/>
        <dsp:cNvSpPr/>
      </dsp:nvSpPr>
      <dsp:spPr>
        <a:xfrm>
          <a:off x="2068223" y="0"/>
          <a:ext cx="1923241" cy="2966384"/>
        </a:xfrm>
        <a:prstGeom prst="roundRect">
          <a:avLst>
            <a:gd name="adj" fmla="val 10000"/>
          </a:avLst>
        </a:prstGeom>
        <a:solidFill>
          <a:srgbClr val="519136">
            <a:alpha val="2500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Calibri"/>
              <a:cs typeface="Calibri"/>
            </a:rPr>
            <a:t>Oversight Committees</a:t>
          </a:r>
          <a:endParaRPr lang="en-CA" sz="2400" kern="1200" dirty="0">
            <a:latin typeface="Calibri"/>
            <a:cs typeface="Calibri"/>
          </a:endParaRPr>
        </a:p>
      </dsp:txBody>
      <dsp:txXfrm>
        <a:off x="2068223" y="0"/>
        <a:ext cx="1923241" cy="889915"/>
      </dsp:txXfrm>
    </dsp:sp>
    <dsp:sp modelId="{9F6BDE22-B2B8-4A2D-8BA8-593A023CCF84}">
      <dsp:nvSpPr>
        <dsp:cNvPr id="0" name=""/>
        <dsp:cNvSpPr/>
      </dsp:nvSpPr>
      <dsp:spPr>
        <a:xfrm>
          <a:off x="2260548" y="890168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Clinical Trials</a:t>
          </a:r>
        </a:p>
      </dsp:txBody>
      <dsp:txXfrm>
        <a:off x="2277617" y="907237"/>
        <a:ext cx="1504454" cy="548637"/>
      </dsp:txXfrm>
    </dsp:sp>
    <dsp:sp modelId="{5E4C5C59-E4F8-47CF-B2DB-DBD5FA320427}">
      <dsp:nvSpPr>
        <dsp:cNvPr id="0" name=""/>
        <dsp:cNvSpPr/>
      </dsp:nvSpPr>
      <dsp:spPr>
        <a:xfrm>
          <a:off x="2260548" y="1562602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Data Safety Monitoring</a:t>
          </a:r>
        </a:p>
      </dsp:txBody>
      <dsp:txXfrm>
        <a:off x="2277617" y="1579671"/>
        <a:ext cx="1504454" cy="548637"/>
      </dsp:txXfrm>
    </dsp:sp>
    <dsp:sp modelId="{921347A7-A792-48E3-9335-F0B2596EB7C9}">
      <dsp:nvSpPr>
        <dsp:cNvPr id="0" name=""/>
        <dsp:cNvSpPr/>
      </dsp:nvSpPr>
      <dsp:spPr>
        <a:xfrm>
          <a:off x="2260548" y="2235035"/>
          <a:ext cx="1538592" cy="582775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 Strategic Executive Advisory</a:t>
          </a:r>
        </a:p>
      </dsp:txBody>
      <dsp:txXfrm>
        <a:off x="2277617" y="2252104"/>
        <a:ext cx="1504454" cy="548637"/>
      </dsp:txXfrm>
    </dsp:sp>
    <dsp:sp modelId="{AE087F19-298C-4226-82B4-3E9B5E163D0D}">
      <dsp:nvSpPr>
        <dsp:cNvPr id="0" name=""/>
        <dsp:cNvSpPr/>
      </dsp:nvSpPr>
      <dsp:spPr>
        <a:xfrm>
          <a:off x="4135708" y="0"/>
          <a:ext cx="1923241" cy="2966384"/>
        </a:xfrm>
        <a:prstGeom prst="roundRect">
          <a:avLst>
            <a:gd name="adj" fmla="val 10000"/>
          </a:avLst>
        </a:prstGeom>
        <a:solidFill>
          <a:srgbClr val="519136">
            <a:alpha val="2500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Calibri"/>
              <a:cs typeface="Calibri"/>
            </a:rPr>
            <a:t>Support Committees</a:t>
          </a:r>
        </a:p>
      </dsp:txBody>
      <dsp:txXfrm>
        <a:off x="4135708" y="0"/>
        <a:ext cx="1923241" cy="889915"/>
      </dsp:txXfrm>
    </dsp:sp>
    <dsp:sp modelId="{35D07AF1-D4F9-4941-BB1C-4E9BFD42FB65}">
      <dsp:nvSpPr>
        <dsp:cNvPr id="0" name=""/>
        <dsp:cNvSpPr/>
      </dsp:nvSpPr>
      <dsp:spPr>
        <a:xfrm>
          <a:off x="4328032" y="890060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CRA</a:t>
          </a:r>
        </a:p>
      </dsp:txBody>
      <dsp:txXfrm>
        <a:off x="4336373" y="898401"/>
        <a:ext cx="1521910" cy="268115"/>
      </dsp:txXfrm>
    </dsp:sp>
    <dsp:sp modelId="{C02A3428-724A-4623-A044-6AAC5856C363}">
      <dsp:nvSpPr>
        <dsp:cNvPr id="0" name=""/>
        <dsp:cNvSpPr/>
      </dsp:nvSpPr>
      <dsp:spPr>
        <a:xfrm>
          <a:off x="4328032" y="1218672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Pharmacy</a:t>
          </a:r>
        </a:p>
      </dsp:txBody>
      <dsp:txXfrm>
        <a:off x="4336373" y="1227013"/>
        <a:ext cx="1521910" cy="268115"/>
      </dsp:txXfrm>
    </dsp:sp>
    <dsp:sp modelId="{01B860DB-25C5-41C2-99D8-87BBCBD4F8E9}">
      <dsp:nvSpPr>
        <dsp:cNvPr id="0" name=""/>
        <dsp:cNvSpPr/>
      </dsp:nvSpPr>
      <dsp:spPr>
        <a:xfrm>
          <a:off x="4328032" y="1547285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Auditing Monitoring</a:t>
          </a:r>
        </a:p>
      </dsp:txBody>
      <dsp:txXfrm>
        <a:off x="4336373" y="1555626"/>
        <a:ext cx="1521910" cy="268115"/>
      </dsp:txXfrm>
    </dsp:sp>
    <dsp:sp modelId="{7E99AD03-2DC8-48D0-BF72-AC78E6DDAF1D}">
      <dsp:nvSpPr>
        <dsp:cNvPr id="0" name=""/>
        <dsp:cNvSpPr/>
      </dsp:nvSpPr>
      <dsp:spPr>
        <a:xfrm>
          <a:off x="4328032" y="1875897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Lay/Patient</a:t>
          </a:r>
        </a:p>
      </dsp:txBody>
      <dsp:txXfrm>
        <a:off x="4336373" y="1884238"/>
        <a:ext cx="1521910" cy="268115"/>
      </dsp:txXfrm>
    </dsp:sp>
    <dsp:sp modelId="{5EE5416C-8022-4E22-8F39-245D8BC0AED4}">
      <dsp:nvSpPr>
        <dsp:cNvPr id="0" name=""/>
        <dsp:cNvSpPr/>
      </dsp:nvSpPr>
      <dsp:spPr>
        <a:xfrm>
          <a:off x="4328032" y="2204509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Centre Representative</a:t>
          </a:r>
        </a:p>
      </dsp:txBody>
      <dsp:txXfrm>
        <a:off x="4336373" y="2212850"/>
        <a:ext cx="1521910" cy="268115"/>
      </dsp:txXfrm>
    </dsp:sp>
    <dsp:sp modelId="{B78DFB78-8D0B-4137-9B4A-8240F02846F4}">
      <dsp:nvSpPr>
        <dsp:cNvPr id="0" name=""/>
        <dsp:cNvSpPr/>
      </dsp:nvSpPr>
      <dsp:spPr>
        <a:xfrm>
          <a:off x="4328032" y="2533122"/>
          <a:ext cx="1538592" cy="284797"/>
        </a:xfrm>
        <a:prstGeom prst="roundRect">
          <a:avLst>
            <a:gd name="adj" fmla="val 10000"/>
          </a:avLst>
        </a:prstGeom>
        <a:solidFill>
          <a:srgbClr val="5191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Calibri"/>
              <a:cs typeface="Calibri"/>
            </a:rPr>
            <a:t>RTQA</a:t>
          </a:r>
        </a:p>
      </dsp:txBody>
      <dsp:txXfrm>
        <a:off x="4336373" y="2541463"/>
        <a:ext cx="1521910" cy="268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CE23E-83A0-9A44-A4B4-5746B7B427B3}">
      <dsp:nvSpPr>
        <dsp:cNvPr id="0" name=""/>
        <dsp:cNvSpPr/>
      </dsp:nvSpPr>
      <dsp:spPr>
        <a:xfrm rot="5400000">
          <a:off x="-178653" y="178653"/>
          <a:ext cx="1191025" cy="8337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IDEA</a:t>
          </a:r>
        </a:p>
      </dsp:txBody>
      <dsp:txXfrm rot="-5400000">
        <a:off x="2" y="416858"/>
        <a:ext cx="833717" cy="357308"/>
      </dsp:txXfrm>
    </dsp:sp>
    <dsp:sp modelId="{C71E3AAC-0254-8048-AA1C-885AEBD1C2DD}">
      <dsp:nvSpPr>
        <dsp:cNvPr id="0" name=""/>
        <dsp:cNvSpPr/>
      </dsp:nvSpPr>
      <dsp:spPr>
        <a:xfrm rot="5400000">
          <a:off x="3730047" y="-2894669"/>
          <a:ext cx="774166" cy="6566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Build Hypothesis, Objectives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Flesh out Trial Design</a:t>
          </a:r>
        </a:p>
      </dsp:txBody>
      <dsp:txXfrm rot="-5400000">
        <a:off x="833717" y="39453"/>
        <a:ext cx="6529034" cy="698582"/>
      </dsp:txXfrm>
    </dsp:sp>
    <dsp:sp modelId="{658CDC3F-3A4F-E142-A1B4-AE6F0D395AEF}">
      <dsp:nvSpPr>
        <dsp:cNvPr id="0" name=""/>
        <dsp:cNvSpPr/>
      </dsp:nvSpPr>
      <dsp:spPr>
        <a:xfrm rot="5400000">
          <a:off x="-178653" y="1223818"/>
          <a:ext cx="1191025" cy="833717"/>
        </a:xfrm>
        <a:prstGeom prst="chevron">
          <a:avLst/>
        </a:prstGeom>
        <a:solidFill>
          <a:srgbClr val="4FC4B3"/>
        </a:solidFill>
        <a:ln w="25400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 Group Comm</a:t>
          </a:r>
        </a:p>
      </dsp:txBody>
      <dsp:txXfrm rot="-5400000">
        <a:off x="2" y="1462023"/>
        <a:ext cx="833717" cy="357308"/>
      </dsp:txXfrm>
    </dsp:sp>
    <dsp:sp modelId="{BA51C9E8-F9B7-F548-AFDD-5DC2E8F862C2}">
      <dsp:nvSpPr>
        <dsp:cNvPr id="0" name=""/>
        <dsp:cNvSpPr/>
      </dsp:nvSpPr>
      <dsp:spPr>
        <a:xfrm rot="5400000">
          <a:off x="3730047" y="-1851165"/>
          <a:ext cx="774166" cy="6566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Review within appropriate Committee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Disease must approve/endorse development</a:t>
          </a:r>
        </a:p>
      </dsp:txBody>
      <dsp:txXfrm rot="-5400000">
        <a:off x="833717" y="1082957"/>
        <a:ext cx="6529034" cy="698582"/>
      </dsp:txXfrm>
    </dsp:sp>
    <dsp:sp modelId="{4911E190-6961-9144-8535-735D550C82E7}">
      <dsp:nvSpPr>
        <dsp:cNvPr id="0" name=""/>
        <dsp:cNvSpPr/>
      </dsp:nvSpPr>
      <dsp:spPr>
        <a:xfrm rot="5400000">
          <a:off x="-178653" y="2267322"/>
          <a:ext cx="1191025" cy="833717"/>
        </a:xfrm>
        <a:prstGeom prst="chevron">
          <a:avLst/>
        </a:prstGeom>
        <a:solidFill>
          <a:schemeClr val="accent5">
            <a:hueOff val="7092066"/>
            <a:satOff val="-307"/>
            <a:lumOff val="-13987"/>
            <a:alphaOff val="0"/>
          </a:schemeClr>
        </a:solidFill>
        <a:ln w="25400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Group </a:t>
          </a:r>
          <a:r>
            <a:rPr lang="en-US" sz="1300" b="1" kern="1200" dirty="0" err="1"/>
            <a:t>prioriti</a:t>
          </a:r>
          <a:endParaRPr lang="en-US" sz="1300" b="1" kern="1200" dirty="0"/>
        </a:p>
      </dsp:txBody>
      <dsp:txXfrm rot="-5400000">
        <a:off x="2" y="2505527"/>
        <a:ext cx="833717" cy="357308"/>
      </dsp:txXfrm>
    </dsp:sp>
    <dsp:sp modelId="{96EA1CE4-598D-AD4F-ADAE-D234DAA8B662}">
      <dsp:nvSpPr>
        <dsp:cNvPr id="0" name=""/>
        <dsp:cNvSpPr/>
      </dsp:nvSpPr>
      <dsp:spPr>
        <a:xfrm rot="5400000">
          <a:off x="3730047" y="-807660"/>
          <a:ext cx="774166" cy="6566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Science/clinical need, methodology, feasibility, potential impact</a:t>
          </a:r>
        </a:p>
      </dsp:txBody>
      <dsp:txXfrm rot="-5400000">
        <a:off x="833717" y="2126462"/>
        <a:ext cx="6529034" cy="698582"/>
      </dsp:txXfrm>
    </dsp:sp>
    <dsp:sp modelId="{0B707238-2BF4-3D48-94A6-3F10C2BAC1AF}">
      <dsp:nvSpPr>
        <dsp:cNvPr id="0" name=""/>
        <dsp:cNvSpPr/>
      </dsp:nvSpPr>
      <dsp:spPr>
        <a:xfrm rot="5400000">
          <a:off x="-178653" y="3310827"/>
          <a:ext cx="1191025" cy="833717"/>
        </a:xfrm>
        <a:prstGeom prst="chevron">
          <a:avLst/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Approved</a:t>
          </a:r>
        </a:p>
      </dsp:txBody>
      <dsp:txXfrm rot="-5400000">
        <a:off x="2" y="3549032"/>
        <a:ext cx="833717" cy="357308"/>
      </dsp:txXfrm>
    </dsp:sp>
    <dsp:sp modelId="{46CE0062-11E1-8E4F-AEF2-87C136D7844D}">
      <dsp:nvSpPr>
        <dsp:cNvPr id="0" name=""/>
        <dsp:cNvSpPr/>
      </dsp:nvSpPr>
      <dsp:spPr>
        <a:xfrm rot="5400000">
          <a:off x="3730047" y="235843"/>
          <a:ext cx="774166" cy="6566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Trial operationalized (administration, trial documents, database, funding, contracts, partners)</a:t>
          </a:r>
        </a:p>
      </dsp:txBody>
      <dsp:txXfrm rot="-5400000">
        <a:off x="833717" y="3169965"/>
        <a:ext cx="6529034" cy="698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ED8843-AB45-4D48-9BED-809584B69CC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E4EFC9-13EB-42BC-A7AC-E0FFF0131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E962D4-3CFE-7F4B-BAF0-3ADA8E6CDAFB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AA9CEB-3694-D146-A99D-B5E91371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094" lvl="8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42CD-7FF2-4E7F-9C1D-49570FE7A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42CD-7FF2-4E7F-9C1D-49570FE7A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10A20-066E-074C-A247-011005D197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1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99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10A20-066E-074C-A247-011005D197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2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0" indent="-457200">
              <a:lnSpc>
                <a:spcPct val="100000"/>
              </a:lnSpc>
              <a:buClr>
                <a:srgbClr val="BA0E3C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1200" dirty="0">
                <a:latin typeface="Cambria"/>
                <a:cs typeface="Cambria"/>
              </a:rPr>
              <a:t>Up</a:t>
            </a:r>
            <a:r>
              <a:rPr lang="en-US" sz="1200" spc="-20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to</a:t>
            </a:r>
            <a:r>
              <a:rPr lang="en-US" sz="1200" spc="-30" dirty="0">
                <a:latin typeface="Cambria"/>
                <a:cs typeface="Cambria"/>
              </a:rPr>
              <a:t> </a:t>
            </a:r>
            <a:r>
              <a:rPr lang="en-US" sz="1200" dirty="0">
                <a:latin typeface="Cambria"/>
                <a:cs typeface="Cambria"/>
              </a:rPr>
              <a:t>2</a:t>
            </a:r>
            <a:r>
              <a:rPr lang="en-US" sz="1200" spc="-30" dirty="0">
                <a:latin typeface="Cambria"/>
                <a:cs typeface="Cambria"/>
              </a:rPr>
              <a:t> </a:t>
            </a:r>
            <a:r>
              <a:rPr lang="en-US" sz="1200" b="1" dirty="0">
                <a:latin typeface="Cambria"/>
                <a:cs typeface="Cambria"/>
              </a:rPr>
              <a:t>CCTG</a:t>
            </a:r>
            <a:r>
              <a:rPr lang="en-US" sz="1200" b="1" spc="-20" dirty="0">
                <a:latin typeface="Cambria"/>
                <a:cs typeface="Cambria"/>
              </a:rPr>
              <a:t> </a:t>
            </a:r>
            <a:r>
              <a:rPr lang="en-US" sz="1200" spc="-10" dirty="0">
                <a:latin typeface="Cambria"/>
                <a:cs typeface="Cambria"/>
              </a:rPr>
              <a:t>representatives</a:t>
            </a:r>
          </a:p>
          <a:p>
            <a:pPr marL="469900" indent="-457200">
              <a:lnSpc>
                <a:spcPct val="100000"/>
              </a:lnSpc>
              <a:buClr>
                <a:srgbClr val="BA0E3C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1200" spc="-10" dirty="0">
                <a:latin typeface="Cambria"/>
                <a:cs typeface="Cambria"/>
              </a:rPr>
              <a:t>May also be CDNs as special experts</a:t>
            </a:r>
            <a:endParaRPr lang="en-US" sz="1200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9CEB-3694-D146-A99D-B5E913718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300 students/young investigator trainees have participated in OSC education/training initiatives</a:t>
            </a:r>
          </a:p>
          <a:p>
            <a:r>
              <a:rPr lang="en-US" dirty="0"/>
              <a:t>These activities will continue and new ones will be implemented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242CD-7FF2-4E7F-9C1D-49570FE7AC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1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8618"/>
            <a:ext cx="6934200" cy="11017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914650"/>
            <a:ext cx="57150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2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0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4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42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94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64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62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36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14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6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6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2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90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71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Font typeface="Arial" panose="020B0604020202020204" pitchFamily="34" charset="0"/>
              <a:buChar char="•"/>
              <a:defRPr/>
            </a:lvl1pPr>
            <a:lvl2pPr marL="461963" indent="-234950">
              <a:buFont typeface="Arial" panose="020B0604020202020204" pitchFamily="34" charset="0"/>
              <a:buChar char="•"/>
              <a:defRPr/>
            </a:lvl2pPr>
            <a:lvl3pPr marL="687388" indent="-225425">
              <a:buFont typeface="Arial" panose="020B0604020202020204" pitchFamily="34" charset="0"/>
              <a:buChar char="•"/>
              <a:defRPr/>
            </a:lvl3pPr>
            <a:lvl4pPr marL="914400" indent="-227013">
              <a:buFont typeface="Arial" panose="020B0604020202020204" pitchFamily="34" charset="0"/>
              <a:buChar char="•"/>
              <a:defRPr/>
            </a:lvl4pPr>
            <a:lvl5pPr marL="1141413" indent="-2270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22960"/>
            <a:ext cx="4032448" cy="3909030"/>
          </a:xfrm>
        </p:spPr>
        <p:txBody>
          <a:bodyPr/>
          <a:lstStyle>
            <a:lvl1pPr>
              <a:defRPr sz="28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000"/>
            </a:lvl3pPr>
            <a:lvl4pPr marL="630936" indent="-164592">
              <a:buFont typeface="Arial" panose="020B0604020202020204" pitchFamily="34" charset="0"/>
              <a:buChar char="•"/>
              <a:defRPr sz="18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4120456" cy="3909030"/>
          </a:xfrm>
        </p:spPr>
        <p:txBody>
          <a:bodyPr/>
          <a:lstStyle>
            <a:lvl1pPr>
              <a:defRPr sz="28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000"/>
            </a:lvl3pPr>
            <a:lvl4pPr marL="630936" indent="-164592">
              <a:buFont typeface="Arial" panose="020B0604020202020204" pitchFamily="34" charset="0"/>
              <a:buChar char="•"/>
              <a:defRPr sz="18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4"/>
            <a:ext cx="8496300" cy="32937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1"/>
            <a:ext cx="8496944" cy="3906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472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19136"/>
              </a:buClr>
              <a:defRPr/>
            </a:lvl1pPr>
            <a:lvl2pPr>
              <a:buClr>
                <a:srgbClr val="519136"/>
              </a:buClr>
              <a:defRPr/>
            </a:lvl2pPr>
            <a:lvl3pPr>
              <a:buClr>
                <a:srgbClr val="519136"/>
              </a:buClr>
              <a:defRPr/>
            </a:lvl3pPr>
            <a:lvl4pPr>
              <a:buClr>
                <a:srgbClr val="519136"/>
              </a:buClr>
              <a:defRPr/>
            </a:lvl4pPr>
            <a:lvl5pPr>
              <a:buClr>
                <a:srgbClr val="51913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82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85750"/>
            <a:ext cx="8763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047751"/>
            <a:ext cx="8839200" cy="31658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53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629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73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8D363B5B-4801-4410-A738-9793E6F10BBB}" type="datetimeFigureOut">
              <a:rPr lang="en-US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BEF385EF-C030-4B8E-BD65-85DFE9E82D1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22960"/>
            <a:ext cx="4032448" cy="39090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4120456" cy="39090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4"/>
            <a:ext cx="8496300" cy="32937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0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1"/>
            <a:ext cx="8496944" cy="3906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472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  <p:extLst>
      <p:ext uri="{BB962C8B-B14F-4D97-AF65-F5344CB8AC3E}">
        <p14:creationId xmlns:p14="http://schemas.microsoft.com/office/powerpoint/2010/main" val="2715039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6386"/>
            <a:ext cx="4104456" cy="350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789552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353452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44155"/>
            <a:ext cx="8496300" cy="3293770"/>
          </a:xfrm>
        </p:spPr>
        <p:txBody>
          <a:bodyPr/>
          <a:lstStyle/>
          <a:p>
            <a:r>
              <a:rPr lang="en-CA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3366872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3"/>
            <a:ext cx="8496944" cy="3906519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0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47200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47200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25473"/>
            <a:ext cx="8496944" cy="3906519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5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47200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47200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93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28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73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1513-59FD-A649-B2AC-F51C33E2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32390-41F9-0248-BC2D-A4D60EFFE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3F6E-8A1B-CF4C-B3B0-B2C2865D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0D66-1D63-604E-B91A-C8436B00D1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1DA0D-56D8-BD46-B855-D26CF471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5098-2165-504F-B06E-B5757419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3F57-2500-C646-B60A-060723955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9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996" y="0"/>
            <a:ext cx="2871470" cy="5143500"/>
          </a:xfrm>
          <a:custGeom>
            <a:avLst/>
            <a:gdLst/>
            <a:ahLst/>
            <a:cxnLst/>
            <a:rect l="l" t="t" r="r" b="b"/>
            <a:pathLst>
              <a:path w="2871470" h="5143500">
                <a:moveTo>
                  <a:pt x="1829257" y="0"/>
                </a:moveTo>
                <a:lnTo>
                  <a:pt x="0" y="0"/>
                </a:lnTo>
                <a:lnTo>
                  <a:pt x="0" y="5143500"/>
                </a:lnTo>
                <a:lnTo>
                  <a:pt x="1831111" y="5143500"/>
                </a:lnTo>
                <a:lnTo>
                  <a:pt x="2871216" y="2574036"/>
                </a:lnTo>
                <a:lnTo>
                  <a:pt x="1829257" y="0"/>
                </a:lnTo>
                <a:close/>
              </a:path>
            </a:pathLst>
          </a:custGeom>
          <a:solidFill>
            <a:srgbClr val="2A6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229610" cy="5143500"/>
          </a:xfrm>
          <a:custGeom>
            <a:avLst/>
            <a:gdLst/>
            <a:ahLst/>
            <a:cxnLst/>
            <a:rect l="l" t="t" r="r" b="b"/>
            <a:pathLst>
              <a:path w="3229610" h="5143500">
                <a:moveTo>
                  <a:pt x="2184438" y="0"/>
                </a:moveTo>
                <a:lnTo>
                  <a:pt x="0" y="0"/>
                </a:lnTo>
                <a:lnTo>
                  <a:pt x="0" y="5143500"/>
                </a:lnTo>
                <a:lnTo>
                  <a:pt x="2186292" y="5143500"/>
                </a:lnTo>
                <a:lnTo>
                  <a:pt x="3229356" y="2574036"/>
                </a:lnTo>
                <a:lnTo>
                  <a:pt x="2184438" y="0"/>
                </a:lnTo>
                <a:close/>
              </a:path>
            </a:pathLst>
          </a:custGeom>
          <a:solidFill>
            <a:srgbClr val="2A5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864608"/>
            <a:ext cx="1917191" cy="182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4731" y="2628196"/>
            <a:ext cx="3657600" cy="910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A0E3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24731" y="2628196"/>
            <a:ext cx="3657600" cy="910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A0E3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298915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482407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613977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090693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782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151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1513-59FD-A649-B2AC-F51C33E2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7477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32390-41F9-0248-BC2D-A4D60EFFE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3F6E-8A1B-CF4C-B3B0-B2C2865D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CAD90D66-1D63-604E-B91A-C8436B00D1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1DA0D-56D8-BD46-B855-D26CF471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5098-2165-504F-B06E-B5757419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652" y="4848100"/>
            <a:ext cx="236281" cy="153888"/>
          </a:xfrm>
        </p:spPr>
        <p:txBody>
          <a:bodyPr/>
          <a:lstStyle/>
          <a:p>
            <a:fld id="{05783F57-2500-C646-B60A-060723955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8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9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0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1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44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5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buClr>
                <a:srgbClr val="519136"/>
              </a:buClr>
              <a:defRPr sz="2000"/>
            </a:lvl4pPr>
            <a:lvl5pPr>
              <a:buClr>
                <a:srgbClr val="51913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024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3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6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732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2112" y="4714511"/>
            <a:ext cx="413239" cy="273844"/>
          </a:xfrm>
          <a:prstGeom prst="rect">
            <a:avLst/>
          </a:prstGeom>
        </p:spPr>
        <p:txBody>
          <a:bodyPr/>
          <a:lstStyle/>
          <a:p>
            <a:fld id="{C73A5C34-6B76-4AF1-BC39-A0EE85CE817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5479" y="375428"/>
            <a:ext cx="5117486" cy="40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0925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9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15"/>
            <a:ext cx="2804160" cy="809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8680"/>
            <a:ext cx="3429000" cy="4445271"/>
          </a:xfrm>
          <a:prstGeom prst="rect">
            <a:avLst/>
          </a:prstGeom>
        </p:spPr>
      </p:pic>
      <p:pic>
        <p:nvPicPr>
          <p:cNvPr id="8" name="Picture 2" descr="http://www.queensu.ca/mc_administrator/sites/default/files/assets/pages/QueensLogo_colou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70"/>
            <a:ext cx="1253353" cy="9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5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4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7.jp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29829"/>
            <a:ext cx="8610600" cy="594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610600" cy="326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4463986"/>
            <a:ext cx="2209800" cy="679514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3505200" y="4705355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A75FE2-EE2F-4CBE-ADC0-C6AAD072FAD9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705355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60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19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8155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A314-A2F1-4CCE-B57C-90012A2487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06CD-1987-4BA7-A971-613E291E8F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4463986"/>
            <a:ext cx="2209800" cy="679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98230"/>
            <a:ext cx="3326136" cy="4311920"/>
          </a:xfrm>
          <a:prstGeom prst="rect">
            <a:avLst/>
          </a:prstGeom>
        </p:spPr>
      </p:pic>
      <p:pic>
        <p:nvPicPr>
          <p:cNvPr id="10" name="Picture 2" descr="http://www.queensu.ca/mc_administrator/sites/default/files/assets/pages/QueensLogo_colour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70"/>
            <a:ext cx="1253353" cy="9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19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9136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25471"/>
            <a:ext cx="8496944" cy="390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762" r:id="rId10"/>
    <p:sldLayoutId id="2147483775" r:id="rId11"/>
    <p:sldLayoutId id="2147483776" r:id="rId12"/>
    <p:sldLayoutId id="214748385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61963" indent="-234950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7388" indent="-225425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7013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1413" indent="-227013" algn="l" defTabSz="914400" rtl="0" eaLnBrk="1" latinLnBrk="0" hangingPunct="1">
        <a:spcBef>
          <a:spcPts val="300"/>
        </a:spcBef>
        <a:buClr>
          <a:srgbClr val="5191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25471"/>
            <a:ext cx="8496944" cy="390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21166E-D056-45CD-936B-BF19BC7089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672" r:id="rId11"/>
    <p:sldLayoutId id="2147483675" r:id="rId12"/>
    <p:sldLayoutId id="2147483677" r:id="rId13"/>
    <p:sldLayoutId id="2147483678" r:id="rId14"/>
    <p:sldLayoutId id="2147483679" r:id="rId15"/>
    <p:sldLayoutId id="2147483661" r:id="rId16"/>
    <p:sldLayoutId id="2147483662" r:id="rId17"/>
    <p:sldLayoutId id="2147483731" r:id="rId18"/>
    <p:sldLayoutId id="2147483743" r:id="rId19"/>
    <p:sldLayoutId id="2147483744" r:id="rId20"/>
    <p:sldLayoutId id="214748386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61963" indent="-234950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7388" indent="-225425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7013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1413" indent="-227013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600" y="4864608"/>
            <a:ext cx="1917191" cy="182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1853" y="148484"/>
            <a:ext cx="692029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23D5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913" y="1199850"/>
            <a:ext cx="3934460" cy="312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6652" y="4848100"/>
            <a:ext cx="236281" cy="17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3814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6026-F6F4-4F5D-8FD3-46E79F880F0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87DE-DDAC-4929-B933-4EA87285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g.queensu.ca/private/terms-reference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g.queensu.ca/public/standing-committees" TargetMode="External"/><Relationship Id="rId2" Type="http://schemas.openxmlformats.org/officeDocument/2006/relationships/hyperlink" Target="https://www.ctg.queensu.ca/public/disease-site-ind-committees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tg.queensu.ca/private/terms-referenc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tep.cancer.gov/branches/idb/default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www.cancer.gov/about-nci/organization/ccct/funding/biqsfp" TargetMode="External"/><Relationship Id="rId4" Type="http://schemas.openxmlformats.org/officeDocument/2006/relationships/hyperlink" Target="https://nciformulary.cancer.gov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www.cancer.gov/about-nci/organization/ccct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g.queensu.ca/public/fellowship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tg.queensu.ca/public/toolbox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776864" cy="176419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CA" dirty="0"/>
            </a:br>
            <a:r>
              <a:rPr lang="en-CA" dirty="0"/>
              <a:t>Canadian Cancer Trials Group </a:t>
            </a:r>
          </a:p>
          <a:p>
            <a:pPr marL="0" indent="0">
              <a:buNone/>
            </a:pPr>
            <a:r>
              <a:rPr lang="en-US" sz="3200" dirty="0"/>
              <a:t>“How to Get Engaged”</a:t>
            </a:r>
            <a:endParaRPr lang="en-CA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3568" y="3165816"/>
            <a:ext cx="7776864" cy="486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2022 New Investigators Clinical Trial Course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Janet Dancey, MD, FRCPC</a:t>
            </a:r>
          </a:p>
          <a:p>
            <a:pPr marL="0" indent="0">
              <a:buNone/>
            </a:pPr>
            <a:r>
              <a:rPr lang="en-CA" dirty="0"/>
              <a:t>Director, Canadian Cancer Trials Group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99592" y="1761660"/>
            <a:ext cx="7776864" cy="106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400" b="1" kern="1200">
                <a:solidFill>
                  <a:srgbClr val="51913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8270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Committee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Chair/co-chair – National/internationally recognized in the field. </a:t>
            </a:r>
          </a:p>
          <a:p>
            <a:r>
              <a:rPr lang="en-US" dirty="0"/>
              <a:t>Executive – Established investigators with required expertise, demonstrated ability and commitment to lead, develop, participate in trials. </a:t>
            </a:r>
          </a:p>
          <a:p>
            <a:r>
              <a:rPr lang="en-US" dirty="0"/>
              <a:t>Members – Investigators with interest/expertise, committed to participate in committee activities, appointed by their </a:t>
            </a:r>
            <a:r>
              <a:rPr lang="en-US" dirty="0" err="1"/>
              <a:t>centre</a:t>
            </a:r>
            <a:r>
              <a:rPr lang="en-US" dirty="0"/>
              <a:t> representative.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447523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https://www.ctg.queensu.ca/private/terms-reference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3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Committee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25472"/>
            <a:ext cx="8496944" cy="376403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Disease site committees</a:t>
            </a:r>
          </a:p>
          <a:p>
            <a:pPr lvl="1"/>
            <a:r>
              <a:rPr lang="en-US" sz="1800" dirty="0"/>
              <a:t>Talk to your CCTG </a:t>
            </a:r>
            <a:r>
              <a:rPr lang="en-US" sz="1800" dirty="0" err="1"/>
              <a:t>centre</a:t>
            </a:r>
            <a:r>
              <a:rPr lang="en-US" sz="1800" dirty="0"/>
              <a:t> representative</a:t>
            </a:r>
          </a:p>
          <a:p>
            <a:r>
              <a:rPr lang="en-US" sz="2000" dirty="0"/>
              <a:t>Endpoint committees</a:t>
            </a:r>
          </a:p>
          <a:p>
            <a:pPr lvl="1"/>
            <a:r>
              <a:rPr lang="en-US" sz="1800" dirty="0"/>
              <a:t>Talk to the committee chairs/senior investigator</a:t>
            </a:r>
          </a:p>
          <a:p>
            <a:r>
              <a:rPr lang="en-US" sz="2000" dirty="0"/>
              <a:t>Support committees</a:t>
            </a:r>
          </a:p>
          <a:p>
            <a:pPr lvl="1"/>
            <a:r>
              <a:rPr lang="en-US" sz="1800" dirty="0"/>
              <a:t>Discipline/role specific committees for Centre Representatives, CRA, pharmacy, patients, RTQA</a:t>
            </a:r>
          </a:p>
          <a:p>
            <a:r>
              <a:rPr lang="en-US" sz="2000" dirty="0"/>
              <a:t>Oversight committees</a:t>
            </a:r>
          </a:p>
          <a:p>
            <a:pPr lvl="1"/>
            <a:r>
              <a:rPr lang="en-US" sz="1800" dirty="0"/>
              <a:t>Recommendations are solicited from current leadership/members and confirmed by the Director</a:t>
            </a:r>
          </a:p>
          <a:p>
            <a:r>
              <a:rPr lang="en-US" sz="2200" dirty="0"/>
              <a:t>Committee WG/Subcommittees/Disease Oriented Groups</a:t>
            </a:r>
          </a:p>
          <a:p>
            <a:pPr lvl="1"/>
            <a:r>
              <a:rPr lang="en-US" sz="1800" dirty="0"/>
              <a:t>Talk to committee leaders.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4589502"/>
            <a:ext cx="5802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https://www.ctg.queensu.ca/public/disease-site-ind-committees</a:t>
            </a:r>
            <a:endParaRPr lang="en-US" sz="1000" dirty="0"/>
          </a:p>
          <a:p>
            <a:r>
              <a:rPr lang="en-US" sz="1000" dirty="0">
                <a:hlinkClick r:id="rId3"/>
              </a:rPr>
              <a:t>https://www.ctg.queensu.ca/public/standing-committees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https://www.ctg.queensu.ca/private/terms-reference</a:t>
            </a:r>
            <a:r>
              <a:rPr lang="en-US" sz="1000" dirty="0"/>
              <a:t> (</a:t>
            </a:r>
            <a:r>
              <a:rPr lang="en-US" sz="1000" dirty="0" err="1"/>
              <a:t>ToR</a:t>
            </a:r>
            <a:r>
              <a:rPr lang="en-US" sz="1000" dirty="0"/>
              <a:t> and committee contacts)</a:t>
            </a:r>
          </a:p>
        </p:txBody>
      </p:sp>
    </p:spTree>
    <p:extLst>
      <p:ext uri="{BB962C8B-B14F-4D97-AF65-F5344CB8AC3E}">
        <p14:creationId xmlns:p14="http://schemas.microsoft.com/office/powerpoint/2010/main" val="109237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Study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496944" cy="3906519"/>
          </a:xfrm>
        </p:spPr>
        <p:txBody>
          <a:bodyPr>
            <a:normAutofit fontScale="92500" lnSpcReduction="20000"/>
          </a:bodyPr>
          <a:lstStyle/>
          <a:p>
            <a:pPr marL="341313" indent="-342900">
              <a:tabLst>
                <a:tab pos="971550" algn="l"/>
              </a:tabLst>
            </a:pPr>
            <a:r>
              <a:rPr lang="en-US" sz="2400" dirty="0"/>
              <a:t>Have an idea</a:t>
            </a:r>
          </a:p>
          <a:p>
            <a:pPr marL="341313" indent="-342900">
              <a:tabLst>
                <a:tab pos="971550" algn="l"/>
              </a:tabLst>
            </a:pPr>
            <a:r>
              <a:rPr lang="en-US" sz="2400" dirty="0"/>
              <a:t>Discuss it with the committee leadership to refine and get buy-in</a:t>
            </a:r>
          </a:p>
          <a:p>
            <a:pPr marL="341313" indent="-342900">
              <a:tabLst>
                <a:tab pos="971550" algn="l"/>
              </a:tabLst>
            </a:pPr>
            <a:r>
              <a:rPr lang="en-US" sz="2400" dirty="0"/>
              <a:t>Submit a proposal to the clinical trial committee for review or IND executive</a:t>
            </a:r>
          </a:p>
          <a:p>
            <a:pPr marL="341313" indent="-342900">
              <a:tabLst>
                <a:tab pos="971550" algn="l"/>
              </a:tabLst>
            </a:pPr>
            <a:r>
              <a:rPr lang="en-US" sz="2400" dirty="0"/>
              <a:t>Review assessed by: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Priority of the study question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Background and rationale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Trial methodology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Relevant correlative questions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Feasibility</a:t>
            </a:r>
          </a:p>
          <a:p>
            <a:pPr marL="971550" lvl="3" indent="-285750">
              <a:tabLst>
                <a:tab pos="971550" algn="l"/>
              </a:tabLst>
            </a:pPr>
            <a:r>
              <a:rPr lang="en-US" dirty="0"/>
              <a:t>Site committee-specific strategic priorities</a:t>
            </a:r>
          </a:p>
          <a:p>
            <a:r>
              <a:rPr lang="en-US" sz="2600" dirty="0"/>
              <a:t>Approval leads to protocol development and activation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2861D9-2FED-0245-84AF-322E0841E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140507"/>
              </p:ext>
            </p:extLst>
          </p:nvPr>
        </p:nvGraphicFramePr>
        <p:xfrm>
          <a:off x="1097280" y="821800"/>
          <a:ext cx="7400544" cy="432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6525F5-3E1F-7247-8DB5-4726D7C1AE9C}"/>
              </a:ext>
            </a:extLst>
          </p:cNvPr>
          <p:cNvSpPr txBox="1"/>
          <p:nvPr/>
        </p:nvSpPr>
        <p:spPr>
          <a:xfrm>
            <a:off x="1136905" y="1189627"/>
            <a:ext cx="793807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299B8-DEC5-B74F-9BED-3A1A02CB41B4}"/>
              </a:ext>
            </a:extLst>
          </p:cNvPr>
          <p:cNvSpPr txBox="1"/>
          <p:nvPr/>
        </p:nvSpPr>
        <p:spPr>
          <a:xfrm>
            <a:off x="1158793" y="2296621"/>
            <a:ext cx="704039" cy="438582"/>
          </a:xfrm>
          <a:prstGeom prst="rect">
            <a:avLst/>
          </a:prstGeom>
          <a:solidFill>
            <a:srgbClr val="00C7AE"/>
          </a:solidFill>
        </p:spPr>
        <p:txBody>
          <a:bodyPr wrap="none" rtlCol="0">
            <a:spAutoFit/>
          </a:bodyPr>
          <a:lstStyle/>
          <a:p>
            <a:r>
              <a:rPr lang="en-US" sz="2250" b="1" dirty="0">
                <a:solidFill>
                  <a:schemeClr val="bg1"/>
                </a:solidFill>
              </a:rPr>
              <a:t>DSC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5B72F-357B-4944-B4B8-3A46C4B25DF7}"/>
              </a:ext>
            </a:extLst>
          </p:cNvPr>
          <p:cNvSpPr txBox="1"/>
          <p:nvPr/>
        </p:nvSpPr>
        <p:spPr>
          <a:xfrm>
            <a:off x="1144576" y="3301167"/>
            <a:ext cx="793807" cy="438582"/>
          </a:xfrm>
          <a:prstGeom prst="rect">
            <a:avLst/>
          </a:prstGeom>
          <a:solidFill>
            <a:srgbClr val="00C057"/>
          </a:solidFill>
        </p:spPr>
        <p:txBody>
          <a:bodyPr wrap="none" rtlCol="0">
            <a:spAutoFit/>
          </a:bodyPr>
          <a:lstStyle/>
          <a:p>
            <a:r>
              <a:rPr lang="en-US" sz="2250" b="1" dirty="0">
                <a:solidFill>
                  <a:schemeClr val="bg1"/>
                </a:solidFill>
              </a:rPr>
              <a:t> CTC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21F768B-C97B-F642-68A3-89BB255F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to Protocol</a:t>
            </a:r>
          </a:p>
        </p:txBody>
      </p:sp>
    </p:spTree>
    <p:extLst>
      <p:ext uri="{BB962C8B-B14F-4D97-AF65-F5344CB8AC3E}">
        <p14:creationId xmlns:p14="http://schemas.microsoft.com/office/powerpoint/2010/main" val="367720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1091945"/>
            <a:ext cx="2626614" cy="3135989"/>
          </a:xfrm>
          <a:custGeom>
            <a:avLst/>
            <a:gdLst/>
            <a:ahLst/>
            <a:cxnLst/>
            <a:rect l="l" t="t" r="r" b="b"/>
            <a:pathLst>
              <a:path w="2833370" h="3601720">
                <a:moveTo>
                  <a:pt x="2833116" y="0"/>
                </a:moveTo>
                <a:lnTo>
                  <a:pt x="0" y="0"/>
                </a:lnTo>
                <a:lnTo>
                  <a:pt x="0" y="3601212"/>
                </a:lnTo>
                <a:lnTo>
                  <a:pt x="2833116" y="3601212"/>
                </a:lnTo>
                <a:lnTo>
                  <a:pt x="2833116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244" y="148484"/>
            <a:ext cx="89056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205">
              <a:lnSpc>
                <a:spcPct val="100000"/>
              </a:lnSpc>
              <a:spcBef>
                <a:spcPts val="105"/>
              </a:spcBef>
            </a:pPr>
            <a:r>
              <a:rPr lang="en-US" sz="3200" dirty="0"/>
              <a:t>CCTG &amp; </a:t>
            </a:r>
            <a:r>
              <a:rPr sz="3200" dirty="0"/>
              <a:t>NCI’s</a:t>
            </a:r>
            <a:r>
              <a:rPr sz="3200" spc="-60" dirty="0"/>
              <a:t> </a:t>
            </a:r>
            <a:r>
              <a:rPr sz="3200" dirty="0"/>
              <a:t>Clinical</a:t>
            </a:r>
            <a:r>
              <a:rPr sz="3200" spc="-40" dirty="0"/>
              <a:t> </a:t>
            </a:r>
            <a:r>
              <a:rPr sz="3200" dirty="0"/>
              <a:t>Trials</a:t>
            </a:r>
            <a:r>
              <a:rPr sz="3200" spc="-50" dirty="0"/>
              <a:t> </a:t>
            </a:r>
            <a:r>
              <a:rPr sz="3200" spc="-10" dirty="0"/>
              <a:t>Enterprise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5496" y="1091946"/>
            <a:ext cx="2626614" cy="1772280"/>
          </a:xfrm>
          <a:prstGeom prst="rect">
            <a:avLst/>
          </a:prstGeom>
          <a:ln w="25908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133985" marR="130810" lvl="0" indent="-2540" algn="ctr" defTabSz="914400" eaLnBrk="1" fontAlgn="auto" latinLnBrk="0" hangingPunct="1">
              <a:lnSpc>
                <a:spcPts val="192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Experimental Therapeutics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Clinical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Trials Network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(ETCTN)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84163" marR="0" lvl="0" indent="-228600" defTabSz="91440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284163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network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of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trial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sites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and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infrastructure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that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is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solely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devoted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to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conduct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of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earliest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clinical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studies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of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Investigational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New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Drugs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(INDs)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sponsored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by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080" y="629412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9144">
            <a:solidFill>
              <a:srgbClr val="BA083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1940" y="1134586"/>
            <a:ext cx="2749549" cy="3021340"/>
          </a:xfrm>
          <a:prstGeom prst="rect">
            <a:avLst/>
          </a:prstGeom>
          <a:solidFill>
            <a:srgbClr val="123D56"/>
          </a:solidFill>
          <a:ln w="25907">
            <a:solidFill>
              <a:srgbClr val="092B3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26695" marR="89535" lvl="0" indent="0" defTabSz="914400" eaLnBrk="1" fontAlgn="auto" latinLnBrk="0" hangingPunct="1">
              <a:lnSpc>
                <a:spcPts val="192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Community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Oncology Research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Program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(NCORP)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457200" marR="247015" lvl="0" indent="-228600" defTabSz="91440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Cambria"/>
                <a:cs typeface="Cambria"/>
              </a:rPr>
              <a:t>7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Research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Bases,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thirty-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four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Community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Sites,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and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twelve Minority/Underserved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Community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sites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457200" marR="17780" lvl="0" indent="-22860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overall</a:t>
            </a:r>
            <a:r>
              <a:rPr kumimoji="0" sz="12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goal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for </a:t>
            </a:r>
            <a:r>
              <a:rPr kumimoji="0" sz="12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the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NCORP</a:t>
            </a:r>
            <a:r>
              <a:rPr kumimoji="0" sz="12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to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conduct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trials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to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improve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cancer prevention,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cancer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control,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screening,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cancer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care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delivery,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and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post-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treatment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cs typeface="Cambria"/>
              </a:rPr>
              <a:t>management</a:t>
            </a:r>
            <a:endParaRPr kumimoji="0" lang="en-US" sz="12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457200" marR="17780" lvl="0" indent="-22860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endParaRPr lang="en-US" sz="1200" kern="0" spc="-1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457200" marR="17780" lvl="0" indent="-22860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BA0E3C"/>
              </a:buClr>
              <a:buSzTx/>
              <a:buFont typeface="Wingdings"/>
              <a:buChar char=""/>
              <a:tabLst>
                <a:tab pos="457200" algn="l"/>
              </a:tabLst>
              <a:defRPr/>
            </a:pPr>
            <a:endParaRPr lang="en-US" sz="1200" kern="0" spc="-1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44" y="2571750"/>
            <a:ext cx="1946884" cy="170172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733858" y="1088460"/>
            <a:ext cx="3643592" cy="3093646"/>
          </a:xfrm>
          <a:custGeom>
            <a:avLst/>
            <a:gdLst/>
            <a:ahLst/>
            <a:cxnLst/>
            <a:rect l="l" t="t" r="r" b="b"/>
            <a:pathLst>
              <a:path w="2749550" h="3615054">
                <a:moveTo>
                  <a:pt x="2749296" y="0"/>
                </a:moveTo>
                <a:lnTo>
                  <a:pt x="0" y="0"/>
                </a:lnTo>
                <a:lnTo>
                  <a:pt x="0" y="3614928"/>
                </a:lnTo>
                <a:lnTo>
                  <a:pt x="2749296" y="3614928"/>
                </a:lnTo>
                <a:lnTo>
                  <a:pt x="274929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4416" y="1101409"/>
            <a:ext cx="3693033" cy="451406"/>
          </a:xfrm>
          <a:prstGeom prst="rect">
            <a:avLst/>
          </a:prstGeom>
          <a:ln w="3175">
            <a:solidFill>
              <a:srgbClr val="123D5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NCI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National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Clinical</a:t>
            </a:r>
            <a:r>
              <a:rPr kumimoji="0" sz="1600" b="1" i="0" u="none" strike="noStrike" kern="0" cap="none" spc="-65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Trials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Network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123D56"/>
                </a:solidFill>
                <a:effectLst/>
                <a:uLnTx/>
                <a:uFillTx/>
                <a:latin typeface="Cambria"/>
                <a:cs typeface="Cambria"/>
              </a:rPr>
              <a:t>(NCTN)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417" y="1565764"/>
            <a:ext cx="3693033" cy="266216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000" b="1" i="0" u="none" strike="noStrike" kern="0" cap="none" spc="-2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NCTN Grant Deliverables -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43558"/>
            <a:ext cx="8496944" cy="39065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Develop new CCTG led  NCTN trials, and improve accrual contributions to NCTN trials led by other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CCTG leadership, structure and processes to execute our responsibilities for oversight and conduct of NCTN trials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Efficiency, quality and ethical/regulatory compliance,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Enhance scientific content of trials Share data and biospecimens to accelerate advances in scientific understanding and improving health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Access to agents and resources of NCI/NCTN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9A6A1-3C62-3342-AD56-7A8FE6B956BC}"/>
              </a:ext>
            </a:extLst>
          </p:cNvPr>
          <p:cNvSpPr txBox="1"/>
          <p:nvPr/>
        </p:nvSpPr>
        <p:spPr>
          <a:xfrm>
            <a:off x="256671" y="267494"/>
            <a:ext cx="82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41651"/>
                </a:solidFill>
                <a:latin typeface="Calibri" charset="0"/>
                <a:ea typeface="Calibri" charset="0"/>
                <a:cs typeface="Calibri" charset="0"/>
              </a:rPr>
              <a:t>Access to funding, agents and resources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0E3AFC-C022-5540-9320-2384165E9758}"/>
              </a:ext>
            </a:extLst>
          </p:cNvPr>
          <p:cNvSpPr txBox="1">
            <a:spLocks/>
          </p:cNvSpPr>
          <p:nvPr/>
        </p:nvSpPr>
        <p:spPr>
          <a:xfrm>
            <a:off x="237240" y="982208"/>
            <a:ext cx="8669520" cy="39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372" indent="-308372" algn="l"/>
            <a:r>
              <a:rPr lang="en-US" sz="1800" b="1" u="sng" dirty="0">
                <a:solidFill>
                  <a:schemeClr val="tx1"/>
                </a:solidFill>
              </a:rPr>
              <a:t>Cancer Therapy Evaluation Program (CTEP) portfolio</a:t>
            </a:r>
            <a:r>
              <a:rPr lang="en-US" sz="1800" b="1" dirty="0">
                <a:solidFill>
                  <a:schemeClr val="tx1"/>
                </a:solidFill>
              </a:rPr>
              <a:t>:  </a:t>
            </a:r>
            <a:r>
              <a:rPr lang="en-US" sz="1600" b="1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https://ctep.cancer.gov/branches/idb/default.htm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308372" indent="-308372" algn="l"/>
            <a:r>
              <a:rPr lang="en-US" sz="1600" b="1" dirty="0">
                <a:solidFill>
                  <a:schemeClr val="tx1"/>
                </a:solidFill>
              </a:rPr>
              <a:t>	go to left under “IDB Main” to download the active agent list</a:t>
            </a:r>
            <a:endParaRPr lang="en-US" sz="700" b="1" dirty="0">
              <a:solidFill>
                <a:schemeClr val="tx1"/>
              </a:solidFill>
            </a:endParaRPr>
          </a:p>
          <a:p>
            <a:pPr marL="308372" indent="-308372" algn="l"/>
            <a:endParaRPr lang="en-US" sz="700" b="1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1800" b="1" u="sng" dirty="0">
                <a:solidFill>
                  <a:schemeClr val="tx1"/>
                </a:solidFill>
              </a:rPr>
              <a:t>The NCI Formulary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</a:p>
          <a:p>
            <a:pPr marL="308372" indent="-7144" algn="l"/>
            <a:r>
              <a:rPr lang="en-US" sz="1800" b="1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https://nciformulary.cancer.gov/</a:t>
            </a:r>
            <a:r>
              <a:rPr lang="en-US" sz="1800" b="1" dirty="0">
                <a:solidFill>
                  <a:srgbClr val="0432FF"/>
                </a:solidFill>
              </a:rPr>
              <a:t>      </a:t>
            </a:r>
          </a:p>
          <a:p>
            <a:pPr marL="308372" indent="-7144" algn="l"/>
            <a:r>
              <a:rPr lang="en-US" sz="1600" b="1" dirty="0">
                <a:solidFill>
                  <a:schemeClr val="tx1"/>
                </a:solidFill>
              </a:rPr>
              <a:t>This is a public-private partnership for agent access for preclinical or clinical work done outside of CTEP.</a:t>
            </a:r>
            <a:endParaRPr lang="en-US" sz="700" b="1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700" b="1" u="sng" dirty="0">
                <a:solidFill>
                  <a:schemeClr val="tx1"/>
                </a:solidFill>
              </a:rPr>
              <a:t> </a:t>
            </a:r>
            <a:endParaRPr lang="en-US" sz="700" b="1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1800" b="1" u="sng" dirty="0">
                <a:solidFill>
                  <a:schemeClr val="tx1"/>
                </a:solidFill>
              </a:rPr>
              <a:t>NCI Experimental Therapeutics Program (</a:t>
            </a:r>
            <a:r>
              <a:rPr lang="en-US" sz="1800" b="1" u="sng" dirty="0" err="1">
                <a:solidFill>
                  <a:schemeClr val="tx1"/>
                </a:solidFill>
              </a:rPr>
              <a:t>NExT</a:t>
            </a:r>
            <a:r>
              <a:rPr lang="en-US" sz="1800" b="1" u="sng" dirty="0">
                <a:solidFill>
                  <a:schemeClr val="tx1"/>
                </a:solidFill>
              </a:rPr>
              <a:t>)</a:t>
            </a:r>
            <a:r>
              <a:rPr lang="en-US" sz="1800" b="1" dirty="0">
                <a:solidFill>
                  <a:schemeClr val="tx1"/>
                </a:solidFill>
              </a:rPr>
              <a:t>:  </a:t>
            </a:r>
          </a:p>
          <a:p>
            <a:pPr marL="308372" indent="-308372" algn="l"/>
            <a:r>
              <a:rPr lang="en-US" sz="1800" b="1" dirty="0">
                <a:solidFill>
                  <a:schemeClr val="tx1"/>
                </a:solidFill>
              </a:rPr>
              <a:t>	The </a:t>
            </a:r>
            <a:r>
              <a:rPr lang="en-US" sz="1600" b="1" dirty="0">
                <a:solidFill>
                  <a:schemeClr val="tx1"/>
                </a:solidFill>
              </a:rPr>
              <a:t>mechanism through which companies apply for new CTEP drug development partnerships.  This is an opportunity to collaborate with a future or extant CRADA partner to bring in a new agent.</a:t>
            </a:r>
          </a:p>
          <a:p>
            <a:pPr marL="308372" indent="-308372" algn="l"/>
            <a:r>
              <a:rPr lang="en-US" sz="1600" b="1" dirty="0">
                <a:solidFill>
                  <a:schemeClr val="tx1"/>
                </a:solidFill>
              </a:rPr>
              <a:t>BIQSFP</a:t>
            </a:r>
          </a:p>
          <a:p>
            <a:pPr marL="308372" indent="-308372" algn="l"/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>
                <a:solidFill>
                  <a:schemeClr val="tx1"/>
                </a:solidFill>
                <a:hlinkClick r:id="rId5"/>
              </a:rPr>
              <a:t>https://www.cancer.gov/about-nci/organization/ccct/funding/biqsfp</a:t>
            </a:r>
            <a:endParaRPr lang="en-US" sz="1600" b="1" dirty="0">
              <a:solidFill>
                <a:schemeClr val="tx1"/>
              </a:solidFill>
            </a:endParaRPr>
          </a:p>
          <a:p>
            <a:pPr marL="308372" indent="-308372" algn="l"/>
            <a:r>
              <a:rPr lang="en-US" sz="1600" b="1" dirty="0">
                <a:solidFill>
                  <a:schemeClr val="tx1"/>
                </a:solidFill>
              </a:rPr>
              <a:t>	Funding for biomarker, imaging, quality of life studies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6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2052" y="48412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864608"/>
            <a:ext cx="1917191" cy="1828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3891" y="32005"/>
            <a:ext cx="7172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0075" algn="l"/>
                <a:tab pos="7159625" algn="l"/>
              </a:tabLst>
            </a:pPr>
            <a:r>
              <a:rPr sz="1800" u="sng" spc="-25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NCI</a:t>
            </a:r>
            <a:r>
              <a:rPr sz="1800" u="sng" spc="-20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Steering</a:t>
            </a:r>
            <a:r>
              <a:rPr sz="1800" u="sng" spc="-50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Committees</a:t>
            </a:r>
            <a:r>
              <a:rPr sz="1800" u="sng" spc="-45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&amp;</a:t>
            </a:r>
            <a:r>
              <a:rPr sz="1800" u="sng" spc="-20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 Task </a:t>
            </a: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Forces</a:t>
            </a:r>
            <a:r>
              <a:rPr lang="en-US" sz="1800" u="sng" spc="-10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 with CCTG Members*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BA0839"/>
                  </a:solidFill>
                </a:uFill>
              </a:rPr>
              <a:t>	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1619507" y="380333"/>
            <a:ext cx="17716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Disease-Specific</a:t>
            </a:r>
            <a:r>
              <a:rPr sz="8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Steering</a:t>
            </a:r>
            <a:r>
              <a:rPr sz="800" b="1" u="sng" spc="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Committees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3" y="553156"/>
            <a:ext cx="2386330" cy="15894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Breast</a:t>
            </a:r>
            <a:r>
              <a:rPr sz="8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Cancer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(BCSC)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Brain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Malignancy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(BMSC)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Gastrointestinal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 Steering</a:t>
            </a:r>
            <a:r>
              <a:rPr sz="800" b="1" spc="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(GISC)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Gynecologic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(GCSC)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Genitourinary</a:t>
            </a:r>
            <a:r>
              <a:rPr sz="800" b="1" spc="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(GUSC)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Head</a:t>
            </a:r>
            <a:r>
              <a:rPr sz="8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Neck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(HNCS)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Leukemia</a:t>
            </a:r>
            <a:r>
              <a:rPr sz="8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(LKSC)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Lymphoma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(LYSC)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Myeloma</a:t>
            </a:r>
            <a:r>
              <a:rPr sz="8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(MYSC)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3" y="2116780"/>
            <a:ext cx="3420745" cy="536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28600">
              <a:spcBef>
                <a:spcPts val="505"/>
              </a:spcBef>
              <a:buClr>
                <a:srgbClr val="006FC0"/>
              </a:buClr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Pediatric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Adolescent</a:t>
            </a:r>
            <a:r>
              <a:rPr sz="8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Solid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Tumor</a:t>
            </a:r>
            <a:r>
              <a:rPr sz="8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(PASTSC)</a:t>
            </a:r>
            <a:endParaRPr sz="800" dirty="0">
              <a:latin typeface="Cambria"/>
              <a:cs typeface="Cambria"/>
            </a:endParaRPr>
          </a:p>
          <a:p>
            <a:pPr marL="228600">
              <a:spcBef>
                <a:spcPts val="409"/>
              </a:spcBef>
              <a:buClr>
                <a:srgbClr val="006FC0"/>
              </a:buClr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Pediatric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Leukemia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800" b="1" spc="4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Lymphoma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(PLLSC)</a:t>
            </a:r>
            <a:endParaRPr sz="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Thoracic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Malignancy</a:t>
            </a:r>
            <a:r>
              <a:rPr sz="8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Steering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(TMSC)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8255" y="2814162"/>
            <a:ext cx="1994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Non-Disease-Specific</a:t>
            </a:r>
            <a:r>
              <a:rPr sz="800" b="1" u="sng" spc="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8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Steering</a:t>
            </a:r>
            <a:r>
              <a:rPr sz="800" b="1" u="sng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Committees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3" y="3064097"/>
            <a:ext cx="31007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lvl="1">
              <a:spcBef>
                <a:spcPts val="100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Cancer Care Delivery</a:t>
            </a:r>
            <a:r>
              <a:rPr sz="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Research</a:t>
            </a:r>
            <a:r>
              <a:rPr sz="800" b="1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Steering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Committee</a:t>
            </a:r>
            <a:r>
              <a:rPr sz="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(CCDRSC)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3" y="3312510"/>
            <a:ext cx="38639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lvl="1">
              <a:spcBef>
                <a:spcPts val="100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Symptom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Management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 and</a:t>
            </a:r>
            <a:r>
              <a:rPr sz="800" b="1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Health-Related</a:t>
            </a:r>
            <a:r>
              <a:rPr sz="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Quality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 of</a:t>
            </a:r>
            <a:r>
              <a:rPr sz="800" b="1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Life</a:t>
            </a:r>
            <a:r>
              <a:rPr sz="800" b="1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Steering</a:t>
            </a:r>
            <a:r>
              <a:rPr sz="800" b="1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Committee</a:t>
            </a:r>
            <a:r>
              <a:rPr sz="800" b="1" spc="5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(SxQoLSC)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3" y="3682842"/>
            <a:ext cx="2228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Cancer</a:t>
            </a:r>
            <a:r>
              <a:rPr sz="8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Imaging</a:t>
            </a:r>
            <a:r>
              <a:rPr sz="800" b="1" dirty="0">
                <a:solidFill>
                  <a:srgbClr val="0000FF"/>
                </a:solidFill>
                <a:latin typeface="Cambria"/>
                <a:cs typeface="Cambria"/>
              </a:rPr>
              <a:t> Steering</a:t>
            </a:r>
            <a:r>
              <a:rPr sz="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00FF"/>
                </a:solidFill>
                <a:latin typeface="Cambria"/>
                <a:cs typeface="Cambria"/>
              </a:rPr>
              <a:t>Committee (CISC)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3" y="3932778"/>
            <a:ext cx="2331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lvl="1">
              <a:spcBef>
                <a:spcPts val="100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Patient</a:t>
            </a:r>
            <a:r>
              <a:rPr sz="800" b="1" spc="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Advocate</a:t>
            </a:r>
            <a:r>
              <a:rPr sz="800" b="1" spc="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6F2F9F"/>
                </a:solidFill>
                <a:latin typeface="Cambria"/>
                <a:cs typeface="Cambria"/>
              </a:rPr>
              <a:t>Steering</a:t>
            </a:r>
            <a:r>
              <a:rPr sz="800" b="1" spc="25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Committee</a:t>
            </a:r>
            <a:r>
              <a:rPr sz="800" b="1" spc="10" dirty="0">
                <a:solidFill>
                  <a:srgbClr val="6F2F9F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Cambria"/>
                <a:cs typeface="Cambria"/>
              </a:rPr>
              <a:t>(PASC)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3" y="4181189"/>
            <a:ext cx="2471420" cy="361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A0E3C"/>
              </a:buClr>
              <a:buSzPct val="62500"/>
              <a:buFont typeface="Wingdings"/>
              <a:buChar char=""/>
              <a:tabLst>
                <a:tab pos="240665" algn="l"/>
                <a:tab pos="241300" algn="l"/>
              </a:tabLst>
            </a:pPr>
            <a:r>
              <a:rPr sz="800" b="1" spc="-10" dirty="0">
                <a:solidFill>
                  <a:srgbClr val="C00000"/>
                </a:solidFill>
                <a:latin typeface="Cambria"/>
                <a:cs typeface="Cambria"/>
              </a:rPr>
              <a:t>Investigational</a:t>
            </a:r>
            <a:r>
              <a:rPr sz="8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mbria"/>
                <a:cs typeface="Cambria"/>
              </a:rPr>
              <a:t>Drug</a:t>
            </a:r>
            <a:r>
              <a:rPr sz="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mbria"/>
                <a:cs typeface="Cambria"/>
              </a:rPr>
              <a:t>Steering</a:t>
            </a:r>
            <a:r>
              <a:rPr sz="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Cambria"/>
                <a:cs typeface="Cambria"/>
              </a:rPr>
              <a:t>Committee</a:t>
            </a:r>
            <a:r>
              <a:rPr sz="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Cambria"/>
                <a:cs typeface="Cambria"/>
              </a:rPr>
              <a:t>(IDSC)</a:t>
            </a:r>
            <a:endParaRPr sz="800" dirty="0">
              <a:latin typeface="Cambria"/>
              <a:cs typeface="Cambria"/>
            </a:endParaRPr>
          </a:p>
          <a:p>
            <a:pPr marL="228600" lvl="1">
              <a:spcBef>
                <a:spcPts val="805"/>
              </a:spcBef>
              <a:buSzPct val="62500"/>
              <a:tabLst>
                <a:tab pos="240665" algn="l"/>
                <a:tab pos="241300" algn="l"/>
              </a:tabLst>
            </a:pP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Cancer</a:t>
            </a:r>
            <a:r>
              <a:rPr sz="800" b="1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Prevention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dirty="0">
                <a:solidFill>
                  <a:srgbClr val="00AF50"/>
                </a:solidFill>
                <a:latin typeface="Cambria"/>
                <a:cs typeface="Cambria"/>
              </a:rPr>
              <a:t>Steering</a:t>
            </a:r>
            <a:r>
              <a:rPr sz="800" b="1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Committee</a:t>
            </a:r>
            <a:r>
              <a:rPr sz="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800" b="1" spc="-10" dirty="0">
                <a:solidFill>
                  <a:srgbClr val="00AF50"/>
                </a:solidFill>
                <a:latin typeface="Cambria"/>
                <a:cs typeface="Cambria"/>
              </a:rPr>
              <a:t>(CPSC)</a:t>
            </a:r>
            <a:endParaRPr sz="800" dirty="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99788" y="579120"/>
            <a:ext cx="139065" cy="3982720"/>
            <a:chOff x="4399788" y="579120"/>
            <a:chExt cx="139065" cy="39827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9788" y="579120"/>
              <a:ext cx="138683" cy="39822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55414" y="601218"/>
              <a:ext cx="28575" cy="3885565"/>
            </a:xfrm>
            <a:custGeom>
              <a:avLst/>
              <a:gdLst/>
              <a:ahLst/>
              <a:cxnLst/>
              <a:rect l="l" t="t" r="r" b="b"/>
              <a:pathLst>
                <a:path w="28575" h="3885565">
                  <a:moveTo>
                    <a:pt x="0" y="0"/>
                  </a:moveTo>
                  <a:lnTo>
                    <a:pt x="28206" y="3885222"/>
                  </a:lnTo>
                </a:path>
              </a:pathLst>
            </a:custGeom>
            <a:ln w="25399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773362" y="1104900"/>
            <a:ext cx="1451610" cy="608330"/>
            <a:chOff x="2773362" y="1104900"/>
            <a:chExt cx="1451610" cy="608330"/>
          </a:xfrm>
        </p:grpSpPr>
        <p:sp>
          <p:nvSpPr>
            <p:cNvPr id="18" name="object 18"/>
            <p:cNvSpPr/>
            <p:nvPr/>
          </p:nvSpPr>
          <p:spPr>
            <a:xfrm>
              <a:off x="2781300" y="1129286"/>
              <a:ext cx="1435735" cy="567055"/>
            </a:xfrm>
            <a:custGeom>
              <a:avLst/>
              <a:gdLst/>
              <a:ahLst/>
              <a:cxnLst/>
              <a:rect l="l" t="t" r="r" b="b"/>
              <a:pathLst>
                <a:path w="1435735" h="567055">
                  <a:moveTo>
                    <a:pt x="0" y="94487"/>
                  </a:moveTo>
                  <a:lnTo>
                    <a:pt x="7425" y="57708"/>
                  </a:lnTo>
                  <a:lnTo>
                    <a:pt x="27674" y="27674"/>
                  </a:lnTo>
                  <a:lnTo>
                    <a:pt x="57708" y="7425"/>
                  </a:lnTo>
                  <a:lnTo>
                    <a:pt x="94488" y="0"/>
                  </a:lnTo>
                  <a:lnTo>
                    <a:pt x="1341120" y="0"/>
                  </a:lnTo>
                  <a:lnTo>
                    <a:pt x="1377899" y="7425"/>
                  </a:lnTo>
                  <a:lnTo>
                    <a:pt x="1407933" y="27674"/>
                  </a:lnTo>
                  <a:lnTo>
                    <a:pt x="1428182" y="57708"/>
                  </a:lnTo>
                  <a:lnTo>
                    <a:pt x="1435608" y="94487"/>
                  </a:lnTo>
                  <a:lnTo>
                    <a:pt x="1435608" y="472440"/>
                  </a:lnTo>
                  <a:lnTo>
                    <a:pt x="1428182" y="509219"/>
                  </a:lnTo>
                  <a:lnTo>
                    <a:pt x="1407933" y="539253"/>
                  </a:lnTo>
                  <a:lnTo>
                    <a:pt x="1377899" y="559502"/>
                  </a:lnTo>
                  <a:lnTo>
                    <a:pt x="1341120" y="566928"/>
                  </a:lnTo>
                  <a:lnTo>
                    <a:pt x="94488" y="566928"/>
                  </a:lnTo>
                  <a:lnTo>
                    <a:pt x="57708" y="559502"/>
                  </a:lnTo>
                  <a:lnTo>
                    <a:pt x="27674" y="539253"/>
                  </a:lnTo>
                  <a:lnTo>
                    <a:pt x="7425" y="509219"/>
                  </a:lnTo>
                  <a:lnTo>
                    <a:pt x="0" y="472440"/>
                  </a:lnTo>
                  <a:lnTo>
                    <a:pt x="0" y="94487"/>
                  </a:lnTo>
                  <a:close/>
                </a:path>
              </a:pathLst>
            </a:custGeom>
            <a:ln w="158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640" y="1104900"/>
              <a:ext cx="286511" cy="2240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2551" y="1234440"/>
              <a:ext cx="170687" cy="274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4640" y="1243584"/>
              <a:ext cx="1127759" cy="2240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40" y="1365504"/>
              <a:ext cx="1239011" cy="2240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4640" y="1488947"/>
              <a:ext cx="1082039" cy="22402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887863" y="1098607"/>
            <a:ext cx="1127760" cy="5486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KEY</a:t>
            </a:r>
            <a:endParaRPr sz="750">
              <a:latin typeface="Calibri"/>
              <a:cs typeface="Calibri"/>
            </a:endParaRPr>
          </a:p>
          <a:p>
            <a:pPr marL="12700" marR="5080">
              <a:lnSpc>
                <a:spcPct val="107300"/>
              </a:lnSpc>
              <a:spcBef>
                <a:spcPts val="125"/>
              </a:spcBef>
            </a:pPr>
            <a:r>
              <a:rPr sz="750" dirty="0">
                <a:solidFill>
                  <a:srgbClr val="0000FF"/>
                </a:solidFill>
                <a:latin typeface="Calibri"/>
                <a:cs typeface="Calibri"/>
              </a:rPr>
              <a:t>NCTN</a:t>
            </a:r>
            <a:r>
              <a:rPr sz="75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0000FF"/>
                </a:solidFill>
                <a:latin typeface="Calibri"/>
                <a:cs typeface="Calibri"/>
              </a:rPr>
              <a:t>committees</a:t>
            </a:r>
            <a:r>
              <a:rPr sz="75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75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0000FF"/>
                </a:solidFill>
                <a:latin typeface="Calibri"/>
                <a:cs typeface="Calibri"/>
              </a:rPr>
              <a:t>blue</a:t>
            </a:r>
            <a:r>
              <a:rPr sz="750" spc="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AF50"/>
                </a:solidFill>
                <a:latin typeface="Calibri"/>
                <a:cs typeface="Calibri"/>
              </a:rPr>
              <a:t>NCORP</a:t>
            </a:r>
            <a:r>
              <a:rPr sz="75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AF50"/>
                </a:solidFill>
                <a:latin typeface="Calibri"/>
                <a:cs typeface="Calibri"/>
              </a:rPr>
              <a:t>committees</a:t>
            </a:r>
            <a:r>
              <a:rPr sz="75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750" spc="-10" dirty="0">
                <a:solidFill>
                  <a:srgbClr val="00AF50"/>
                </a:solidFill>
                <a:latin typeface="Calibri"/>
                <a:cs typeface="Calibri"/>
              </a:rPr>
              <a:t> green</a:t>
            </a:r>
            <a:r>
              <a:rPr sz="750" spc="5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C00000"/>
                </a:solidFill>
                <a:latin typeface="Calibri"/>
                <a:cs typeface="Calibri"/>
              </a:rPr>
              <a:t>ETCTN</a:t>
            </a:r>
            <a:r>
              <a:rPr sz="75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C00000"/>
                </a:solidFill>
                <a:latin typeface="Calibri"/>
                <a:cs typeface="Calibri"/>
              </a:rPr>
              <a:t>committee</a:t>
            </a:r>
            <a:r>
              <a:rPr sz="7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75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3233" y="4779474"/>
            <a:ext cx="3974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For</a:t>
            </a:r>
            <a:r>
              <a:rPr sz="900" b="1" i="1" u="sng" spc="75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 </a:t>
            </a:r>
            <a:r>
              <a:rPr sz="900" b="1" i="1" u="sng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more</a:t>
            </a:r>
            <a:r>
              <a:rPr sz="900" b="1" i="1" u="sng" spc="85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 </a:t>
            </a:r>
            <a:r>
              <a:rPr sz="900" b="1" i="1" u="sng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information:</a:t>
            </a:r>
            <a:r>
              <a:rPr sz="900" b="1" i="1" u="sng" spc="65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 </a:t>
            </a:r>
            <a:r>
              <a:rPr sz="900" b="1" i="1" u="sng" spc="-10" dirty="0">
                <a:solidFill>
                  <a:srgbClr val="3E53C8"/>
                </a:solidFill>
                <a:uFill>
                  <a:solidFill>
                    <a:srgbClr val="3E53C8"/>
                  </a:solidFill>
                </a:uFill>
                <a:latin typeface="Cambria"/>
                <a:cs typeface="Cambria"/>
                <a:hlinkClick r:id="rId10"/>
              </a:rPr>
              <a:t>https://www.cancer.gov/about-nci/organization/ccct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59858" y="706373"/>
            <a:ext cx="1522730" cy="257810"/>
          </a:xfrm>
          <a:custGeom>
            <a:avLst/>
            <a:gdLst/>
            <a:ahLst/>
            <a:cxnLst/>
            <a:rect l="l" t="t" r="r" b="b"/>
            <a:pathLst>
              <a:path w="1522729" h="257809">
                <a:moveTo>
                  <a:pt x="1446352" y="0"/>
                </a:moveTo>
                <a:lnTo>
                  <a:pt x="76123" y="0"/>
                </a:lnTo>
                <a:lnTo>
                  <a:pt x="46495" y="2024"/>
                </a:lnTo>
                <a:lnTo>
                  <a:pt x="22298" y="7543"/>
                </a:lnTo>
                <a:lnTo>
                  <a:pt x="5982" y="15730"/>
                </a:lnTo>
                <a:lnTo>
                  <a:pt x="0" y="25755"/>
                </a:lnTo>
                <a:lnTo>
                  <a:pt x="0" y="231800"/>
                </a:lnTo>
                <a:lnTo>
                  <a:pt x="5982" y="241825"/>
                </a:lnTo>
                <a:lnTo>
                  <a:pt x="22298" y="250012"/>
                </a:lnTo>
                <a:lnTo>
                  <a:pt x="46495" y="255531"/>
                </a:lnTo>
                <a:lnTo>
                  <a:pt x="76123" y="257556"/>
                </a:lnTo>
                <a:lnTo>
                  <a:pt x="1446352" y="257556"/>
                </a:lnTo>
                <a:lnTo>
                  <a:pt x="1475980" y="255531"/>
                </a:lnTo>
                <a:lnTo>
                  <a:pt x="1500177" y="250012"/>
                </a:lnTo>
                <a:lnTo>
                  <a:pt x="1516493" y="241825"/>
                </a:lnTo>
                <a:lnTo>
                  <a:pt x="1522476" y="231800"/>
                </a:lnTo>
                <a:lnTo>
                  <a:pt x="1522476" y="25755"/>
                </a:lnTo>
                <a:lnTo>
                  <a:pt x="1516493" y="15730"/>
                </a:lnTo>
                <a:lnTo>
                  <a:pt x="1500177" y="7543"/>
                </a:lnTo>
                <a:lnTo>
                  <a:pt x="1475980" y="2024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32002" y="716866"/>
            <a:ext cx="137604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54990" marR="5080" indent="-542925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Breast</a:t>
            </a:r>
            <a:r>
              <a:rPr sz="65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Cancer</a:t>
            </a:r>
            <a:r>
              <a:rPr sz="65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(BCSC)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59858" y="671322"/>
            <a:ext cx="3624579" cy="946785"/>
            <a:chOff x="4959858" y="671322"/>
            <a:chExt cx="3624579" cy="946785"/>
          </a:xfrm>
        </p:grpSpPr>
        <p:sp>
          <p:nvSpPr>
            <p:cNvPr id="29" name="object 29"/>
            <p:cNvSpPr/>
            <p:nvPr/>
          </p:nvSpPr>
          <p:spPr>
            <a:xfrm>
              <a:off x="6482334" y="829056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536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91934" y="671322"/>
              <a:ext cx="1492250" cy="165100"/>
            </a:xfrm>
            <a:custGeom>
              <a:avLst/>
              <a:gdLst/>
              <a:ahLst/>
              <a:cxnLst/>
              <a:rect l="l" t="t" r="r" b="b"/>
              <a:pathLst>
                <a:path w="1492250" h="165100">
                  <a:moveTo>
                    <a:pt x="1417396" y="0"/>
                  </a:moveTo>
                  <a:lnTo>
                    <a:pt x="74599" y="0"/>
                  </a:lnTo>
                  <a:lnTo>
                    <a:pt x="45562" y="1293"/>
                  </a:lnTo>
                  <a:lnTo>
                    <a:pt x="21850" y="4819"/>
                  </a:lnTo>
                  <a:lnTo>
                    <a:pt x="5862" y="10051"/>
                  </a:lnTo>
                  <a:lnTo>
                    <a:pt x="0" y="16459"/>
                  </a:lnTo>
                  <a:lnTo>
                    <a:pt x="0" y="148132"/>
                  </a:lnTo>
                  <a:lnTo>
                    <a:pt x="5862" y="154540"/>
                  </a:lnTo>
                  <a:lnTo>
                    <a:pt x="21850" y="159772"/>
                  </a:lnTo>
                  <a:lnTo>
                    <a:pt x="45562" y="163298"/>
                  </a:lnTo>
                  <a:lnTo>
                    <a:pt x="74599" y="164591"/>
                  </a:lnTo>
                  <a:lnTo>
                    <a:pt x="1417396" y="164591"/>
                  </a:lnTo>
                  <a:lnTo>
                    <a:pt x="1446433" y="163298"/>
                  </a:lnTo>
                  <a:lnTo>
                    <a:pt x="1470145" y="159772"/>
                  </a:lnTo>
                  <a:lnTo>
                    <a:pt x="1486133" y="154540"/>
                  </a:lnTo>
                  <a:lnTo>
                    <a:pt x="1491996" y="148132"/>
                  </a:lnTo>
                  <a:lnTo>
                    <a:pt x="1491996" y="16459"/>
                  </a:lnTo>
                  <a:lnTo>
                    <a:pt x="1486133" y="10051"/>
                  </a:lnTo>
                  <a:lnTo>
                    <a:pt x="1470145" y="4819"/>
                  </a:lnTo>
                  <a:lnTo>
                    <a:pt x="1446433" y="1293"/>
                  </a:lnTo>
                  <a:lnTo>
                    <a:pt x="1417396" y="0"/>
                  </a:lnTo>
                  <a:close/>
                </a:path>
              </a:pathLst>
            </a:custGeom>
            <a:solidFill>
              <a:srgbClr val="FAC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59858" y="1283970"/>
              <a:ext cx="1522730" cy="334010"/>
            </a:xfrm>
            <a:custGeom>
              <a:avLst/>
              <a:gdLst/>
              <a:ahLst/>
              <a:cxnLst/>
              <a:rect l="l" t="t" r="r" b="b"/>
              <a:pathLst>
                <a:path w="1522729" h="334009">
                  <a:moveTo>
                    <a:pt x="1446352" y="0"/>
                  </a:moveTo>
                  <a:lnTo>
                    <a:pt x="76123" y="0"/>
                  </a:lnTo>
                  <a:lnTo>
                    <a:pt x="46495" y="2623"/>
                  </a:lnTo>
                  <a:lnTo>
                    <a:pt x="22298" y="9777"/>
                  </a:lnTo>
                  <a:lnTo>
                    <a:pt x="5982" y="20386"/>
                  </a:lnTo>
                  <a:lnTo>
                    <a:pt x="0" y="33375"/>
                  </a:lnTo>
                  <a:lnTo>
                    <a:pt x="0" y="300380"/>
                  </a:lnTo>
                  <a:lnTo>
                    <a:pt x="5982" y="313369"/>
                  </a:lnTo>
                  <a:lnTo>
                    <a:pt x="22298" y="323978"/>
                  </a:lnTo>
                  <a:lnTo>
                    <a:pt x="46495" y="331132"/>
                  </a:lnTo>
                  <a:lnTo>
                    <a:pt x="76123" y="333755"/>
                  </a:lnTo>
                  <a:lnTo>
                    <a:pt x="1446352" y="333755"/>
                  </a:lnTo>
                  <a:lnTo>
                    <a:pt x="1475980" y="331132"/>
                  </a:lnTo>
                  <a:lnTo>
                    <a:pt x="1500177" y="323978"/>
                  </a:lnTo>
                  <a:lnTo>
                    <a:pt x="1516493" y="313369"/>
                  </a:lnTo>
                  <a:lnTo>
                    <a:pt x="1522476" y="300380"/>
                  </a:lnTo>
                  <a:lnTo>
                    <a:pt x="1522476" y="33375"/>
                  </a:lnTo>
                  <a:lnTo>
                    <a:pt x="1516493" y="20386"/>
                  </a:lnTo>
                  <a:lnTo>
                    <a:pt x="1500177" y="9777"/>
                  </a:lnTo>
                  <a:lnTo>
                    <a:pt x="1475980" y="2623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86286" y="1332334"/>
            <a:ext cx="1469390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93090" marR="5080" indent="-581025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Gastrointestinal</a:t>
            </a:r>
            <a:r>
              <a:rPr sz="650" b="1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(GISC)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59858" y="1024382"/>
            <a:ext cx="3667760" cy="1412240"/>
            <a:chOff x="4959858" y="1024382"/>
            <a:chExt cx="3667760" cy="1412240"/>
          </a:xfrm>
        </p:grpSpPr>
        <p:sp>
          <p:nvSpPr>
            <p:cNvPr id="34" name="object 34"/>
            <p:cNvSpPr/>
            <p:nvPr/>
          </p:nvSpPr>
          <p:spPr>
            <a:xfrm>
              <a:off x="6878431" y="1068960"/>
              <a:ext cx="256540" cy="366395"/>
            </a:xfrm>
            <a:custGeom>
              <a:avLst/>
              <a:gdLst/>
              <a:ahLst/>
              <a:cxnLst/>
              <a:rect l="l" t="t" r="r" b="b"/>
              <a:pathLst>
                <a:path w="256540" h="366394">
                  <a:moveTo>
                    <a:pt x="0" y="365912"/>
                  </a:moveTo>
                  <a:lnTo>
                    <a:pt x="256133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91934" y="1037082"/>
              <a:ext cx="1522730" cy="149860"/>
            </a:xfrm>
            <a:custGeom>
              <a:avLst/>
              <a:gdLst/>
              <a:ahLst/>
              <a:cxnLst/>
              <a:rect l="l" t="t" r="r" b="b"/>
              <a:pathLst>
                <a:path w="1522729" h="149859">
                  <a:moveTo>
                    <a:pt x="1446352" y="0"/>
                  </a:moveTo>
                  <a:lnTo>
                    <a:pt x="76123" y="0"/>
                  </a:lnTo>
                  <a:lnTo>
                    <a:pt x="46495" y="1174"/>
                  </a:lnTo>
                  <a:lnTo>
                    <a:pt x="22298" y="4376"/>
                  </a:lnTo>
                  <a:lnTo>
                    <a:pt x="5982" y="9124"/>
                  </a:lnTo>
                  <a:lnTo>
                    <a:pt x="0" y="14935"/>
                  </a:lnTo>
                  <a:lnTo>
                    <a:pt x="0" y="134416"/>
                  </a:lnTo>
                  <a:lnTo>
                    <a:pt x="5982" y="140227"/>
                  </a:lnTo>
                  <a:lnTo>
                    <a:pt x="22298" y="144975"/>
                  </a:lnTo>
                  <a:lnTo>
                    <a:pt x="46495" y="148177"/>
                  </a:lnTo>
                  <a:lnTo>
                    <a:pt x="76123" y="149351"/>
                  </a:lnTo>
                  <a:lnTo>
                    <a:pt x="1446352" y="149351"/>
                  </a:lnTo>
                  <a:lnTo>
                    <a:pt x="1475980" y="148177"/>
                  </a:lnTo>
                  <a:lnTo>
                    <a:pt x="1500177" y="144975"/>
                  </a:lnTo>
                  <a:lnTo>
                    <a:pt x="1516493" y="140227"/>
                  </a:lnTo>
                  <a:lnTo>
                    <a:pt x="1522476" y="134416"/>
                  </a:lnTo>
                  <a:lnTo>
                    <a:pt x="1522476" y="14935"/>
                  </a:lnTo>
                  <a:lnTo>
                    <a:pt x="1516493" y="9124"/>
                  </a:lnTo>
                  <a:lnTo>
                    <a:pt x="1500177" y="4376"/>
                  </a:lnTo>
                  <a:lnTo>
                    <a:pt x="1475980" y="1174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91934" y="1037082"/>
              <a:ext cx="1522730" cy="149860"/>
            </a:xfrm>
            <a:custGeom>
              <a:avLst/>
              <a:gdLst/>
              <a:ahLst/>
              <a:cxnLst/>
              <a:rect l="l" t="t" r="r" b="b"/>
              <a:pathLst>
                <a:path w="1522729" h="149859">
                  <a:moveTo>
                    <a:pt x="0" y="14935"/>
                  </a:moveTo>
                  <a:lnTo>
                    <a:pt x="5982" y="9124"/>
                  </a:lnTo>
                  <a:lnTo>
                    <a:pt x="22298" y="4376"/>
                  </a:lnTo>
                  <a:lnTo>
                    <a:pt x="46495" y="1174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174"/>
                  </a:lnTo>
                  <a:lnTo>
                    <a:pt x="1500177" y="4376"/>
                  </a:lnTo>
                  <a:lnTo>
                    <a:pt x="1516493" y="9124"/>
                  </a:lnTo>
                  <a:lnTo>
                    <a:pt x="1522476" y="14935"/>
                  </a:lnTo>
                  <a:lnTo>
                    <a:pt x="1522476" y="134416"/>
                  </a:lnTo>
                  <a:lnTo>
                    <a:pt x="1516493" y="140227"/>
                  </a:lnTo>
                  <a:lnTo>
                    <a:pt x="1500177" y="144975"/>
                  </a:lnTo>
                  <a:lnTo>
                    <a:pt x="1475980" y="148177"/>
                  </a:lnTo>
                  <a:lnTo>
                    <a:pt x="1446352" y="149351"/>
                  </a:lnTo>
                  <a:lnTo>
                    <a:pt x="76123" y="149351"/>
                  </a:lnTo>
                  <a:lnTo>
                    <a:pt x="46495" y="148177"/>
                  </a:lnTo>
                  <a:lnTo>
                    <a:pt x="22298" y="144975"/>
                  </a:lnTo>
                  <a:lnTo>
                    <a:pt x="5982" y="140227"/>
                  </a:lnTo>
                  <a:lnTo>
                    <a:pt x="0" y="134416"/>
                  </a:lnTo>
                  <a:lnTo>
                    <a:pt x="0" y="149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91934" y="1194054"/>
              <a:ext cx="1522730" cy="187960"/>
            </a:xfrm>
            <a:custGeom>
              <a:avLst/>
              <a:gdLst/>
              <a:ahLst/>
              <a:cxnLst/>
              <a:rect l="l" t="t" r="r" b="b"/>
              <a:pathLst>
                <a:path w="1522729" h="187959">
                  <a:moveTo>
                    <a:pt x="1446352" y="0"/>
                  </a:moveTo>
                  <a:lnTo>
                    <a:pt x="76123" y="0"/>
                  </a:lnTo>
                  <a:lnTo>
                    <a:pt x="46495" y="1473"/>
                  </a:lnTo>
                  <a:lnTo>
                    <a:pt x="22298" y="5491"/>
                  </a:lnTo>
                  <a:lnTo>
                    <a:pt x="5982" y="11449"/>
                  </a:lnTo>
                  <a:lnTo>
                    <a:pt x="0" y="18745"/>
                  </a:lnTo>
                  <a:lnTo>
                    <a:pt x="0" y="168706"/>
                  </a:lnTo>
                  <a:lnTo>
                    <a:pt x="5982" y="176002"/>
                  </a:lnTo>
                  <a:lnTo>
                    <a:pt x="22298" y="181960"/>
                  </a:lnTo>
                  <a:lnTo>
                    <a:pt x="46495" y="185978"/>
                  </a:lnTo>
                  <a:lnTo>
                    <a:pt x="76123" y="187452"/>
                  </a:lnTo>
                  <a:lnTo>
                    <a:pt x="1446352" y="187452"/>
                  </a:lnTo>
                  <a:lnTo>
                    <a:pt x="1475980" y="185978"/>
                  </a:lnTo>
                  <a:lnTo>
                    <a:pt x="1500177" y="181960"/>
                  </a:lnTo>
                  <a:lnTo>
                    <a:pt x="1516493" y="176002"/>
                  </a:lnTo>
                  <a:lnTo>
                    <a:pt x="1522476" y="168706"/>
                  </a:lnTo>
                  <a:lnTo>
                    <a:pt x="1522476" y="18745"/>
                  </a:lnTo>
                  <a:lnTo>
                    <a:pt x="1516493" y="11449"/>
                  </a:lnTo>
                  <a:lnTo>
                    <a:pt x="1500177" y="5491"/>
                  </a:lnTo>
                  <a:lnTo>
                    <a:pt x="1475980" y="1473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91934" y="1194054"/>
              <a:ext cx="1522730" cy="187960"/>
            </a:xfrm>
            <a:custGeom>
              <a:avLst/>
              <a:gdLst/>
              <a:ahLst/>
              <a:cxnLst/>
              <a:rect l="l" t="t" r="r" b="b"/>
              <a:pathLst>
                <a:path w="1522729" h="187959">
                  <a:moveTo>
                    <a:pt x="0" y="18745"/>
                  </a:moveTo>
                  <a:lnTo>
                    <a:pt x="5982" y="11449"/>
                  </a:lnTo>
                  <a:lnTo>
                    <a:pt x="22298" y="5491"/>
                  </a:lnTo>
                  <a:lnTo>
                    <a:pt x="46495" y="1473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73"/>
                  </a:lnTo>
                  <a:lnTo>
                    <a:pt x="1500177" y="5491"/>
                  </a:lnTo>
                  <a:lnTo>
                    <a:pt x="1516493" y="11449"/>
                  </a:lnTo>
                  <a:lnTo>
                    <a:pt x="1522476" y="18745"/>
                  </a:lnTo>
                  <a:lnTo>
                    <a:pt x="1522476" y="168706"/>
                  </a:lnTo>
                  <a:lnTo>
                    <a:pt x="1516493" y="176002"/>
                  </a:lnTo>
                  <a:lnTo>
                    <a:pt x="1500177" y="181960"/>
                  </a:lnTo>
                  <a:lnTo>
                    <a:pt x="1475980" y="185978"/>
                  </a:lnTo>
                  <a:lnTo>
                    <a:pt x="1446352" y="187452"/>
                  </a:lnTo>
                  <a:lnTo>
                    <a:pt x="76123" y="187452"/>
                  </a:lnTo>
                  <a:lnTo>
                    <a:pt x="46495" y="185978"/>
                  </a:lnTo>
                  <a:lnTo>
                    <a:pt x="22298" y="181960"/>
                  </a:lnTo>
                  <a:lnTo>
                    <a:pt x="5982" y="176002"/>
                  </a:lnTo>
                  <a:lnTo>
                    <a:pt x="0" y="168706"/>
                  </a:lnTo>
                  <a:lnTo>
                    <a:pt x="0" y="187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82334" y="1461516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91934" y="1386078"/>
              <a:ext cx="1522730" cy="154305"/>
            </a:xfrm>
            <a:custGeom>
              <a:avLst/>
              <a:gdLst/>
              <a:ahLst/>
              <a:cxnLst/>
              <a:rect l="l" t="t" r="r" b="b"/>
              <a:pathLst>
                <a:path w="1522729" h="154305">
                  <a:moveTo>
                    <a:pt x="1446352" y="0"/>
                  </a:moveTo>
                  <a:lnTo>
                    <a:pt x="76123" y="0"/>
                  </a:lnTo>
                  <a:lnTo>
                    <a:pt x="46495" y="1210"/>
                  </a:lnTo>
                  <a:lnTo>
                    <a:pt x="22298" y="4510"/>
                  </a:lnTo>
                  <a:lnTo>
                    <a:pt x="5982" y="9402"/>
                  </a:lnTo>
                  <a:lnTo>
                    <a:pt x="0" y="15392"/>
                  </a:lnTo>
                  <a:lnTo>
                    <a:pt x="0" y="138531"/>
                  </a:lnTo>
                  <a:lnTo>
                    <a:pt x="5982" y="144521"/>
                  </a:lnTo>
                  <a:lnTo>
                    <a:pt x="22298" y="149413"/>
                  </a:lnTo>
                  <a:lnTo>
                    <a:pt x="46495" y="152713"/>
                  </a:lnTo>
                  <a:lnTo>
                    <a:pt x="76123" y="153923"/>
                  </a:lnTo>
                  <a:lnTo>
                    <a:pt x="1446352" y="153923"/>
                  </a:lnTo>
                  <a:lnTo>
                    <a:pt x="1475980" y="152713"/>
                  </a:lnTo>
                  <a:lnTo>
                    <a:pt x="1500177" y="149413"/>
                  </a:lnTo>
                  <a:lnTo>
                    <a:pt x="1516493" y="144521"/>
                  </a:lnTo>
                  <a:lnTo>
                    <a:pt x="1522476" y="138531"/>
                  </a:lnTo>
                  <a:lnTo>
                    <a:pt x="1522476" y="15392"/>
                  </a:lnTo>
                  <a:lnTo>
                    <a:pt x="1516493" y="9402"/>
                  </a:lnTo>
                  <a:lnTo>
                    <a:pt x="1500177" y="4510"/>
                  </a:lnTo>
                  <a:lnTo>
                    <a:pt x="1475980" y="1210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91934" y="1386078"/>
              <a:ext cx="1522730" cy="154305"/>
            </a:xfrm>
            <a:custGeom>
              <a:avLst/>
              <a:gdLst/>
              <a:ahLst/>
              <a:cxnLst/>
              <a:rect l="l" t="t" r="r" b="b"/>
              <a:pathLst>
                <a:path w="1522729" h="154305">
                  <a:moveTo>
                    <a:pt x="0" y="15392"/>
                  </a:moveTo>
                  <a:lnTo>
                    <a:pt x="5982" y="9402"/>
                  </a:lnTo>
                  <a:lnTo>
                    <a:pt x="22298" y="4510"/>
                  </a:lnTo>
                  <a:lnTo>
                    <a:pt x="46495" y="1210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210"/>
                  </a:lnTo>
                  <a:lnTo>
                    <a:pt x="1500177" y="4510"/>
                  </a:lnTo>
                  <a:lnTo>
                    <a:pt x="1516493" y="9402"/>
                  </a:lnTo>
                  <a:lnTo>
                    <a:pt x="1522476" y="15392"/>
                  </a:lnTo>
                  <a:lnTo>
                    <a:pt x="1522476" y="138531"/>
                  </a:lnTo>
                  <a:lnTo>
                    <a:pt x="1516493" y="144521"/>
                  </a:lnTo>
                  <a:lnTo>
                    <a:pt x="1500177" y="149413"/>
                  </a:lnTo>
                  <a:lnTo>
                    <a:pt x="1475980" y="152713"/>
                  </a:lnTo>
                  <a:lnTo>
                    <a:pt x="1446352" y="153923"/>
                  </a:lnTo>
                  <a:lnTo>
                    <a:pt x="76123" y="153923"/>
                  </a:lnTo>
                  <a:lnTo>
                    <a:pt x="46495" y="152713"/>
                  </a:lnTo>
                  <a:lnTo>
                    <a:pt x="22298" y="149413"/>
                  </a:lnTo>
                  <a:lnTo>
                    <a:pt x="5982" y="144521"/>
                  </a:lnTo>
                  <a:lnTo>
                    <a:pt x="0" y="138531"/>
                  </a:lnTo>
                  <a:lnTo>
                    <a:pt x="0" y="153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91934" y="1555242"/>
              <a:ext cx="1522730" cy="157480"/>
            </a:xfrm>
            <a:custGeom>
              <a:avLst/>
              <a:gdLst/>
              <a:ahLst/>
              <a:cxnLst/>
              <a:rect l="l" t="t" r="r" b="b"/>
              <a:pathLst>
                <a:path w="1522729" h="157480">
                  <a:moveTo>
                    <a:pt x="1446352" y="0"/>
                  </a:moveTo>
                  <a:lnTo>
                    <a:pt x="76123" y="0"/>
                  </a:lnTo>
                  <a:lnTo>
                    <a:pt x="46495" y="1232"/>
                  </a:lnTo>
                  <a:lnTo>
                    <a:pt x="22298" y="4595"/>
                  </a:lnTo>
                  <a:lnTo>
                    <a:pt x="5982" y="9585"/>
                  </a:lnTo>
                  <a:lnTo>
                    <a:pt x="0" y="15697"/>
                  </a:lnTo>
                  <a:lnTo>
                    <a:pt x="0" y="141274"/>
                  </a:lnTo>
                  <a:lnTo>
                    <a:pt x="5982" y="147386"/>
                  </a:lnTo>
                  <a:lnTo>
                    <a:pt x="22298" y="152376"/>
                  </a:lnTo>
                  <a:lnTo>
                    <a:pt x="46495" y="155739"/>
                  </a:lnTo>
                  <a:lnTo>
                    <a:pt x="76123" y="156971"/>
                  </a:lnTo>
                  <a:lnTo>
                    <a:pt x="1446352" y="156971"/>
                  </a:lnTo>
                  <a:lnTo>
                    <a:pt x="1475980" y="155739"/>
                  </a:lnTo>
                  <a:lnTo>
                    <a:pt x="1500177" y="152376"/>
                  </a:lnTo>
                  <a:lnTo>
                    <a:pt x="1516493" y="147386"/>
                  </a:lnTo>
                  <a:lnTo>
                    <a:pt x="1522476" y="141274"/>
                  </a:lnTo>
                  <a:lnTo>
                    <a:pt x="1522476" y="15697"/>
                  </a:lnTo>
                  <a:lnTo>
                    <a:pt x="1516493" y="9585"/>
                  </a:lnTo>
                  <a:lnTo>
                    <a:pt x="1500177" y="4595"/>
                  </a:lnTo>
                  <a:lnTo>
                    <a:pt x="1475980" y="1232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91934" y="1555242"/>
              <a:ext cx="1522730" cy="157480"/>
            </a:xfrm>
            <a:custGeom>
              <a:avLst/>
              <a:gdLst/>
              <a:ahLst/>
              <a:cxnLst/>
              <a:rect l="l" t="t" r="r" b="b"/>
              <a:pathLst>
                <a:path w="1522729" h="157480">
                  <a:moveTo>
                    <a:pt x="0" y="15697"/>
                  </a:moveTo>
                  <a:lnTo>
                    <a:pt x="5982" y="9585"/>
                  </a:lnTo>
                  <a:lnTo>
                    <a:pt x="22298" y="4595"/>
                  </a:lnTo>
                  <a:lnTo>
                    <a:pt x="46495" y="1232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232"/>
                  </a:lnTo>
                  <a:lnTo>
                    <a:pt x="1500177" y="4595"/>
                  </a:lnTo>
                  <a:lnTo>
                    <a:pt x="1516493" y="9585"/>
                  </a:lnTo>
                  <a:lnTo>
                    <a:pt x="1522476" y="15697"/>
                  </a:lnTo>
                  <a:lnTo>
                    <a:pt x="1522476" y="141274"/>
                  </a:lnTo>
                  <a:lnTo>
                    <a:pt x="1516493" y="147386"/>
                  </a:lnTo>
                  <a:lnTo>
                    <a:pt x="1500177" y="152376"/>
                  </a:lnTo>
                  <a:lnTo>
                    <a:pt x="1475980" y="155739"/>
                  </a:lnTo>
                  <a:lnTo>
                    <a:pt x="1446352" y="156971"/>
                  </a:lnTo>
                  <a:lnTo>
                    <a:pt x="76123" y="156971"/>
                  </a:lnTo>
                  <a:lnTo>
                    <a:pt x="46495" y="155739"/>
                  </a:lnTo>
                  <a:lnTo>
                    <a:pt x="22298" y="152376"/>
                  </a:lnTo>
                  <a:lnTo>
                    <a:pt x="5982" y="147386"/>
                  </a:lnTo>
                  <a:lnTo>
                    <a:pt x="0" y="141274"/>
                  </a:lnTo>
                  <a:lnTo>
                    <a:pt x="0" y="156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61995" y="1479412"/>
              <a:ext cx="229235" cy="562610"/>
            </a:xfrm>
            <a:custGeom>
              <a:avLst/>
              <a:gdLst/>
              <a:ahLst/>
              <a:cxnLst/>
              <a:rect l="l" t="t" r="r" b="b"/>
              <a:pathLst>
                <a:path w="229234" h="562610">
                  <a:moveTo>
                    <a:pt x="0" y="0"/>
                  </a:moveTo>
                  <a:lnTo>
                    <a:pt x="229196" y="562571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91934" y="1872234"/>
              <a:ext cx="1522730" cy="205740"/>
            </a:xfrm>
            <a:custGeom>
              <a:avLst/>
              <a:gdLst/>
              <a:ahLst/>
              <a:cxnLst/>
              <a:rect l="l" t="t" r="r" b="b"/>
              <a:pathLst>
                <a:path w="1522729" h="205739">
                  <a:moveTo>
                    <a:pt x="1446352" y="0"/>
                  </a:moveTo>
                  <a:lnTo>
                    <a:pt x="76123" y="0"/>
                  </a:lnTo>
                  <a:lnTo>
                    <a:pt x="46495" y="1616"/>
                  </a:lnTo>
                  <a:lnTo>
                    <a:pt x="22298" y="6024"/>
                  </a:lnTo>
                  <a:lnTo>
                    <a:pt x="5982" y="12564"/>
                  </a:lnTo>
                  <a:lnTo>
                    <a:pt x="0" y="20573"/>
                  </a:lnTo>
                  <a:lnTo>
                    <a:pt x="0" y="185165"/>
                  </a:lnTo>
                  <a:lnTo>
                    <a:pt x="5982" y="193175"/>
                  </a:lnTo>
                  <a:lnTo>
                    <a:pt x="22298" y="199715"/>
                  </a:lnTo>
                  <a:lnTo>
                    <a:pt x="46495" y="204123"/>
                  </a:lnTo>
                  <a:lnTo>
                    <a:pt x="76123" y="205739"/>
                  </a:lnTo>
                  <a:lnTo>
                    <a:pt x="1446352" y="205739"/>
                  </a:lnTo>
                  <a:lnTo>
                    <a:pt x="1475980" y="204123"/>
                  </a:lnTo>
                  <a:lnTo>
                    <a:pt x="1500177" y="199715"/>
                  </a:lnTo>
                  <a:lnTo>
                    <a:pt x="1516493" y="193175"/>
                  </a:lnTo>
                  <a:lnTo>
                    <a:pt x="1522476" y="185165"/>
                  </a:lnTo>
                  <a:lnTo>
                    <a:pt x="1522476" y="20573"/>
                  </a:lnTo>
                  <a:lnTo>
                    <a:pt x="1516493" y="12564"/>
                  </a:lnTo>
                  <a:lnTo>
                    <a:pt x="1500177" y="6024"/>
                  </a:lnTo>
                  <a:lnTo>
                    <a:pt x="1475980" y="1616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91934" y="1872234"/>
              <a:ext cx="1522730" cy="205740"/>
            </a:xfrm>
            <a:custGeom>
              <a:avLst/>
              <a:gdLst/>
              <a:ahLst/>
              <a:cxnLst/>
              <a:rect l="l" t="t" r="r" b="b"/>
              <a:pathLst>
                <a:path w="1522729" h="205739">
                  <a:moveTo>
                    <a:pt x="0" y="20573"/>
                  </a:moveTo>
                  <a:lnTo>
                    <a:pt x="5982" y="12564"/>
                  </a:lnTo>
                  <a:lnTo>
                    <a:pt x="22298" y="6024"/>
                  </a:lnTo>
                  <a:lnTo>
                    <a:pt x="46495" y="1616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616"/>
                  </a:lnTo>
                  <a:lnTo>
                    <a:pt x="1500177" y="6024"/>
                  </a:lnTo>
                  <a:lnTo>
                    <a:pt x="1516493" y="12564"/>
                  </a:lnTo>
                  <a:lnTo>
                    <a:pt x="1522476" y="20573"/>
                  </a:lnTo>
                  <a:lnTo>
                    <a:pt x="1522476" y="185165"/>
                  </a:lnTo>
                  <a:lnTo>
                    <a:pt x="1516493" y="193175"/>
                  </a:lnTo>
                  <a:lnTo>
                    <a:pt x="1500177" y="199715"/>
                  </a:lnTo>
                  <a:lnTo>
                    <a:pt x="1475980" y="204123"/>
                  </a:lnTo>
                  <a:lnTo>
                    <a:pt x="1446352" y="205739"/>
                  </a:lnTo>
                  <a:lnTo>
                    <a:pt x="76123" y="205739"/>
                  </a:lnTo>
                  <a:lnTo>
                    <a:pt x="46495" y="204123"/>
                  </a:lnTo>
                  <a:lnTo>
                    <a:pt x="22298" y="199715"/>
                  </a:lnTo>
                  <a:lnTo>
                    <a:pt x="5982" y="193175"/>
                  </a:lnTo>
                  <a:lnTo>
                    <a:pt x="0" y="185165"/>
                  </a:lnTo>
                  <a:lnTo>
                    <a:pt x="0" y="205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59858" y="2128266"/>
              <a:ext cx="1522730" cy="307975"/>
            </a:xfrm>
            <a:custGeom>
              <a:avLst/>
              <a:gdLst/>
              <a:ahLst/>
              <a:cxnLst/>
              <a:rect l="l" t="t" r="r" b="b"/>
              <a:pathLst>
                <a:path w="1522729" h="307975">
                  <a:moveTo>
                    <a:pt x="1446352" y="0"/>
                  </a:moveTo>
                  <a:lnTo>
                    <a:pt x="76123" y="0"/>
                  </a:lnTo>
                  <a:lnTo>
                    <a:pt x="46495" y="2418"/>
                  </a:lnTo>
                  <a:lnTo>
                    <a:pt x="22298" y="9015"/>
                  </a:lnTo>
                  <a:lnTo>
                    <a:pt x="5982" y="18800"/>
                  </a:lnTo>
                  <a:lnTo>
                    <a:pt x="0" y="30784"/>
                  </a:lnTo>
                  <a:lnTo>
                    <a:pt x="0" y="277063"/>
                  </a:lnTo>
                  <a:lnTo>
                    <a:pt x="5982" y="289047"/>
                  </a:lnTo>
                  <a:lnTo>
                    <a:pt x="22298" y="298832"/>
                  </a:lnTo>
                  <a:lnTo>
                    <a:pt x="46495" y="305429"/>
                  </a:lnTo>
                  <a:lnTo>
                    <a:pt x="76123" y="307848"/>
                  </a:lnTo>
                  <a:lnTo>
                    <a:pt x="1446352" y="307848"/>
                  </a:lnTo>
                  <a:lnTo>
                    <a:pt x="1475980" y="305429"/>
                  </a:lnTo>
                  <a:lnTo>
                    <a:pt x="1500177" y="298832"/>
                  </a:lnTo>
                  <a:lnTo>
                    <a:pt x="1516493" y="289047"/>
                  </a:lnTo>
                  <a:lnTo>
                    <a:pt x="1522476" y="277063"/>
                  </a:lnTo>
                  <a:lnTo>
                    <a:pt x="1522476" y="30784"/>
                  </a:lnTo>
                  <a:lnTo>
                    <a:pt x="1516493" y="18800"/>
                  </a:lnTo>
                  <a:lnTo>
                    <a:pt x="1500177" y="9015"/>
                  </a:lnTo>
                  <a:lnTo>
                    <a:pt x="1475980" y="241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025909" y="2164586"/>
            <a:ext cx="192214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56260" marR="5080" indent="-544195">
              <a:lnSpc>
                <a:spcPts val="730"/>
              </a:lnSpc>
              <a:spcBef>
                <a:spcPts val="185"/>
              </a:spcBef>
              <a:tabLst>
                <a:tab pos="1908810" algn="l"/>
              </a:tabLst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Genitourinary</a:t>
            </a:r>
            <a:r>
              <a:rPr sz="650" b="1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4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u="heavy" dirty="0">
                <a:solidFill>
                  <a:srgbClr val="FFFFFF"/>
                </a:solidFill>
                <a:uFill>
                  <a:solidFill>
                    <a:srgbClr val="BA0E3C"/>
                  </a:solidFill>
                </a:uFill>
                <a:latin typeface="Cambria"/>
                <a:cs typeface="Cambria"/>
              </a:rPr>
              <a:t>	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(GUSC)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917258" y="2078989"/>
            <a:ext cx="1710055" cy="233045"/>
            <a:chOff x="6917258" y="2078989"/>
            <a:chExt cx="1710055" cy="233045"/>
          </a:xfrm>
        </p:grpSpPr>
        <p:sp>
          <p:nvSpPr>
            <p:cNvPr id="50" name="object 50"/>
            <p:cNvSpPr/>
            <p:nvPr/>
          </p:nvSpPr>
          <p:spPr>
            <a:xfrm>
              <a:off x="6929958" y="2119812"/>
              <a:ext cx="125095" cy="179705"/>
            </a:xfrm>
            <a:custGeom>
              <a:avLst/>
              <a:gdLst/>
              <a:ahLst/>
              <a:cxnLst/>
              <a:rect l="l" t="t" r="r" b="b"/>
              <a:pathLst>
                <a:path w="125095" h="179705">
                  <a:moveTo>
                    <a:pt x="0" y="179336"/>
                  </a:moveTo>
                  <a:lnTo>
                    <a:pt x="124764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91934" y="209168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91934" y="209168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628206" y="2110905"/>
            <a:ext cx="4476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Prostate</a:t>
            </a:r>
            <a:r>
              <a:rPr sz="650" spc="6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079233" y="2280157"/>
            <a:ext cx="1548130" cy="217804"/>
            <a:chOff x="7079233" y="2280157"/>
            <a:chExt cx="1548130" cy="217804"/>
          </a:xfrm>
        </p:grpSpPr>
        <p:sp>
          <p:nvSpPr>
            <p:cNvPr id="55" name="object 55"/>
            <p:cNvSpPr/>
            <p:nvPr/>
          </p:nvSpPr>
          <p:spPr>
            <a:xfrm>
              <a:off x="7091933" y="2292857"/>
              <a:ext cx="1522730" cy="192405"/>
            </a:xfrm>
            <a:custGeom>
              <a:avLst/>
              <a:gdLst/>
              <a:ahLst/>
              <a:cxnLst/>
              <a:rect l="l" t="t" r="r" b="b"/>
              <a:pathLst>
                <a:path w="1522729" h="192405">
                  <a:moveTo>
                    <a:pt x="1446352" y="0"/>
                  </a:moveTo>
                  <a:lnTo>
                    <a:pt x="76123" y="0"/>
                  </a:lnTo>
                  <a:lnTo>
                    <a:pt x="46495" y="1509"/>
                  </a:lnTo>
                  <a:lnTo>
                    <a:pt x="22298" y="5624"/>
                  </a:lnTo>
                  <a:lnTo>
                    <a:pt x="5982" y="11728"/>
                  </a:lnTo>
                  <a:lnTo>
                    <a:pt x="0" y="19202"/>
                  </a:lnTo>
                  <a:lnTo>
                    <a:pt x="0" y="172821"/>
                  </a:lnTo>
                  <a:lnTo>
                    <a:pt x="5982" y="180295"/>
                  </a:lnTo>
                  <a:lnTo>
                    <a:pt x="22298" y="186399"/>
                  </a:lnTo>
                  <a:lnTo>
                    <a:pt x="46495" y="190514"/>
                  </a:lnTo>
                  <a:lnTo>
                    <a:pt x="76123" y="192024"/>
                  </a:lnTo>
                  <a:lnTo>
                    <a:pt x="1446352" y="192024"/>
                  </a:lnTo>
                  <a:lnTo>
                    <a:pt x="1475980" y="190514"/>
                  </a:lnTo>
                  <a:lnTo>
                    <a:pt x="1500177" y="186399"/>
                  </a:lnTo>
                  <a:lnTo>
                    <a:pt x="1516493" y="180295"/>
                  </a:lnTo>
                  <a:lnTo>
                    <a:pt x="1522476" y="172821"/>
                  </a:lnTo>
                  <a:lnTo>
                    <a:pt x="1522476" y="19202"/>
                  </a:lnTo>
                  <a:lnTo>
                    <a:pt x="1516493" y="11728"/>
                  </a:lnTo>
                  <a:lnTo>
                    <a:pt x="1500177" y="5624"/>
                  </a:lnTo>
                  <a:lnTo>
                    <a:pt x="1475980" y="1509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91933" y="2292857"/>
              <a:ext cx="1522730" cy="192405"/>
            </a:xfrm>
            <a:custGeom>
              <a:avLst/>
              <a:gdLst/>
              <a:ahLst/>
              <a:cxnLst/>
              <a:rect l="l" t="t" r="r" b="b"/>
              <a:pathLst>
                <a:path w="1522729" h="192405">
                  <a:moveTo>
                    <a:pt x="0" y="19202"/>
                  </a:moveTo>
                  <a:lnTo>
                    <a:pt x="5982" y="11728"/>
                  </a:lnTo>
                  <a:lnTo>
                    <a:pt x="22298" y="5624"/>
                  </a:lnTo>
                  <a:lnTo>
                    <a:pt x="46495" y="1509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509"/>
                  </a:lnTo>
                  <a:lnTo>
                    <a:pt x="1500177" y="5624"/>
                  </a:lnTo>
                  <a:lnTo>
                    <a:pt x="1516493" y="11728"/>
                  </a:lnTo>
                  <a:lnTo>
                    <a:pt x="1522476" y="19202"/>
                  </a:lnTo>
                  <a:lnTo>
                    <a:pt x="1522476" y="172821"/>
                  </a:lnTo>
                  <a:lnTo>
                    <a:pt x="1516493" y="180295"/>
                  </a:lnTo>
                  <a:lnTo>
                    <a:pt x="1500177" y="186399"/>
                  </a:lnTo>
                  <a:lnTo>
                    <a:pt x="1475980" y="190514"/>
                  </a:lnTo>
                  <a:lnTo>
                    <a:pt x="1446352" y="192024"/>
                  </a:lnTo>
                  <a:lnTo>
                    <a:pt x="76123" y="192024"/>
                  </a:lnTo>
                  <a:lnTo>
                    <a:pt x="46495" y="190514"/>
                  </a:lnTo>
                  <a:lnTo>
                    <a:pt x="22298" y="186399"/>
                  </a:lnTo>
                  <a:lnTo>
                    <a:pt x="5982" y="180295"/>
                  </a:lnTo>
                  <a:lnTo>
                    <a:pt x="0" y="172821"/>
                  </a:lnTo>
                  <a:lnTo>
                    <a:pt x="0" y="192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637319" y="2316996"/>
            <a:ext cx="429259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Bladder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898181" y="2329906"/>
            <a:ext cx="1729105" cy="379730"/>
            <a:chOff x="6898181" y="2329906"/>
            <a:chExt cx="1729105" cy="379730"/>
          </a:xfrm>
        </p:grpSpPr>
        <p:sp>
          <p:nvSpPr>
            <p:cNvPr id="59" name="object 59"/>
            <p:cNvSpPr/>
            <p:nvPr/>
          </p:nvSpPr>
          <p:spPr>
            <a:xfrm>
              <a:off x="6910881" y="2342606"/>
              <a:ext cx="191770" cy="274955"/>
            </a:xfrm>
            <a:custGeom>
              <a:avLst/>
              <a:gdLst/>
              <a:ahLst/>
              <a:cxnLst/>
              <a:rect l="l" t="t" r="r" b="b"/>
              <a:pathLst>
                <a:path w="191770" h="274955">
                  <a:moveTo>
                    <a:pt x="0" y="0"/>
                  </a:moveTo>
                  <a:lnTo>
                    <a:pt x="191236" y="274904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1933" y="2512313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3"/>
                  </a:lnTo>
                  <a:lnTo>
                    <a:pt x="1446352" y="184403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91933" y="2512313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0" y="18440"/>
                  </a:moveTo>
                  <a:lnTo>
                    <a:pt x="5982" y="11262"/>
                  </a:lnTo>
                  <a:lnTo>
                    <a:pt x="22298" y="5400"/>
                  </a:lnTo>
                  <a:lnTo>
                    <a:pt x="46495" y="1448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48"/>
                  </a:lnTo>
                  <a:lnTo>
                    <a:pt x="1500177" y="5400"/>
                  </a:lnTo>
                  <a:lnTo>
                    <a:pt x="1516493" y="11262"/>
                  </a:lnTo>
                  <a:lnTo>
                    <a:pt x="1522476" y="18440"/>
                  </a:lnTo>
                  <a:lnTo>
                    <a:pt x="1522476" y="165963"/>
                  </a:lnTo>
                  <a:lnTo>
                    <a:pt x="1516493" y="173141"/>
                  </a:lnTo>
                  <a:lnTo>
                    <a:pt x="1500177" y="179003"/>
                  </a:lnTo>
                  <a:lnTo>
                    <a:pt x="1475980" y="182955"/>
                  </a:lnTo>
                  <a:lnTo>
                    <a:pt x="1446352" y="184403"/>
                  </a:lnTo>
                  <a:lnTo>
                    <a:pt x="76123" y="184403"/>
                  </a:lnTo>
                  <a:lnTo>
                    <a:pt x="46495" y="182955"/>
                  </a:lnTo>
                  <a:lnTo>
                    <a:pt x="22298" y="179003"/>
                  </a:lnTo>
                  <a:lnTo>
                    <a:pt x="5982" y="173141"/>
                  </a:lnTo>
                  <a:lnTo>
                    <a:pt x="0" y="165963"/>
                  </a:lnTo>
                  <a:lnTo>
                    <a:pt x="0" y="1844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676974" y="2532759"/>
            <a:ext cx="3486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Renal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959858" y="2748533"/>
            <a:ext cx="1522730" cy="266700"/>
          </a:xfrm>
          <a:custGeom>
            <a:avLst/>
            <a:gdLst/>
            <a:ahLst/>
            <a:cxnLst/>
            <a:rect l="l" t="t" r="r" b="b"/>
            <a:pathLst>
              <a:path w="1522729" h="266700">
                <a:moveTo>
                  <a:pt x="1446352" y="0"/>
                </a:moveTo>
                <a:lnTo>
                  <a:pt x="76123" y="0"/>
                </a:lnTo>
                <a:lnTo>
                  <a:pt x="46495" y="2095"/>
                </a:lnTo>
                <a:lnTo>
                  <a:pt x="22298" y="7810"/>
                </a:lnTo>
                <a:lnTo>
                  <a:pt x="5982" y="16287"/>
                </a:lnTo>
                <a:lnTo>
                  <a:pt x="0" y="26669"/>
                </a:lnTo>
                <a:lnTo>
                  <a:pt x="0" y="240029"/>
                </a:lnTo>
                <a:lnTo>
                  <a:pt x="5982" y="250412"/>
                </a:lnTo>
                <a:lnTo>
                  <a:pt x="22298" y="258889"/>
                </a:lnTo>
                <a:lnTo>
                  <a:pt x="46495" y="264604"/>
                </a:lnTo>
                <a:lnTo>
                  <a:pt x="76123" y="266699"/>
                </a:lnTo>
                <a:lnTo>
                  <a:pt x="1446352" y="266699"/>
                </a:lnTo>
                <a:lnTo>
                  <a:pt x="1475980" y="264604"/>
                </a:lnTo>
                <a:lnTo>
                  <a:pt x="1500177" y="258889"/>
                </a:lnTo>
                <a:lnTo>
                  <a:pt x="1516493" y="250412"/>
                </a:lnTo>
                <a:lnTo>
                  <a:pt x="1522476" y="240029"/>
                </a:lnTo>
                <a:lnTo>
                  <a:pt x="1522476" y="26669"/>
                </a:lnTo>
                <a:lnTo>
                  <a:pt x="1516493" y="16287"/>
                </a:lnTo>
                <a:lnTo>
                  <a:pt x="1500177" y="7810"/>
                </a:lnTo>
                <a:lnTo>
                  <a:pt x="1475980" y="2095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469634" y="2763443"/>
            <a:ext cx="3460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650" b="1" u="heavy" dirty="0">
                <a:solidFill>
                  <a:srgbClr val="FFFFFF"/>
                </a:solidFill>
                <a:uFill>
                  <a:solidFill>
                    <a:srgbClr val="BA0E3C"/>
                  </a:solidFill>
                </a:uFill>
                <a:latin typeface="Cambria"/>
                <a:cs typeface="Cambria"/>
              </a:rPr>
              <a:t>	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49353" y="2763443"/>
            <a:ext cx="1143000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185" marR="5080" indent="-198120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Gynecologic</a:t>
            </a:r>
            <a:r>
              <a:rPr sz="650" b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Cancer</a:t>
            </a:r>
            <a:r>
              <a:rPr sz="65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(GCSC)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844051" y="2711450"/>
            <a:ext cx="1783080" cy="223520"/>
            <a:chOff x="6844051" y="2711450"/>
            <a:chExt cx="1783080" cy="223520"/>
          </a:xfrm>
        </p:grpSpPr>
        <p:sp>
          <p:nvSpPr>
            <p:cNvPr id="67" name="object 67"/>
            <p:cNvSpPr/>
            <p:nvPr/>
          </p:nvSpPr>
          <p:spPr>
            <a:xfrm>
              <a:off x="6856751" y="2740717"/>
              <a:ext cx="250825" cy="181610"/>
            </a:xfrm>
            <a:custGeom>
              <a:avLst/>
              <a:gdLst/>
              <a:ahLst/>
              <a:cxnLst/>
              <a:rect l="l" t="t" r="r" b="b"/>
              <a:pathLst>
                <a:path w="250825" h="181610">
                  <a:moveTo>
                    <a:pt x="0" y="181076"/>
                  </a:moveTo>
                  <a:lnTo>
                    <a:pt x="250405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91933" y="2724150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91933" y="2724150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80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634303" y="2743688"/>
            <a:ext cx="4343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Cervical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079233" y="2921761"/>
            <a:ext cx="1548130" cy="210185"/>
            <a:chOff x="7079233" y="2921761"/>
            <a:chExt cx="1548130" cy="210185"/>
          </a:xfrm>
        </p:grpSpPr>
        <p:sp>
          <p:nvSpPr>
            <p:cNvPr id="72" name="object 72"/>
            <p:cNvSpPr/>
            <p:nvPr/>
          </p:nvSpPr>
          <p:spPr>
            <a:xfrm>
              <a:off x="7091933" y="293446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3"/>
                  </a:lnTo>
                  <a:lnTo>
                    <a:pt x="1446352" y="184403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91933" y="293446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0" y="18440"/>
                  </a:moveTo>
                  <a:lnTo>
                    <a:pt x="5982" y="11262"/>
                  </a:lnTo>
                  <a:lnTo>
                    <a:pt x="22298" y="5400"/>
                  </a:lnTo>
                  <a:lnTo>
                    <a:pt x="46495" y="1448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48"/>
                  </a:lnTo>
                  <a:lnTo>
                    <a:pt x="1500177" y="5400"/>
                  </a:lnTo>
                  <a:lnTo>
                    <a:pt x="1516493" y="11262"/>
                  </a:lnTo>
                  <a:lnTo>
                    <a:pt x="1522476" y="18440"/>
                  </a:lnTo>
                  <a:lnTo>
                    <a:pt x="1522476" y="165963"/>
                  </a:lnTo>
                  <a:lnTo>
                    <a:pt x="1516493" y="173141"/>
                  </a:lnTo>
                  <a:lnTo>
                    <a:pt x="1500177" y="179003"/>
                  </a:lnTo>
                  <a:lnTo>
                    <a:pt x="1475980" y="182955"/>
                  </a:lnTo>
                  <a:lnTo>
                    <a:pt x="1446352" y="184403"/>
                  </a:lnTo>
                  <a:lnTo>
                    <a:pt x="76123" y="184403"/>
                  </a:lnTo>
                  <a:lnTo>
                    <a:pt x="46495" y="182955"/>
                  </a:lnTo>
                  <a:lnTo>
                    <a:pt x="22298" y="179003"/>
                  </a:lnTo>
                  <a:lnTo>
                    <a:pt x="5982" y="173141"/>
                  </a:lnTo>
                  <a:lnTo>
                    <a:pt x="0" y="165963"/>
                  </a:lnTo>
                  <a:lnTo>
                    <a:pt x="0" y="1844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628206" y="2954616"/>
            <a:ext cx="4476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Ovarian</a:t>
            </a:r>
            <a:r>
              <a:rPr sz="650" spc="204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857721" y="2918434"/>
            <a:ext cx="1769745" cy="423545"/>
            <a:chOff x="6857721" y="2918434"/>
            <a:chExt cx="1769745" cy="423545"/>
          </a:xfrm>
        </p:grpSpPr>
        <p:sp>
          <p:nvSpPr>
            <p:cNvPr id="76" name="object 76"/>
            <p:cNvSpPr/>
            <p:nvPr/>
          </p:nvSpPr>
          <p:spPr>
            <a:xfrm>
              <a:off x="6870421" y="2931134"/>
              <a:ext cx="242570" cy="348615"/>
            </a:xfrm>
            <a:custGeom>
              <a:avLst/>
              <a:gdLst/>
              <a:ahLst/>
              <a:cxnLst/>
              <a:rect l="l" t="t" r="r" b="b"/>
              <a:pathLst>
                <a:path w="242570" h="348614">
                  <a:moveTo>
                    <a:pt x="0" y="0"/>
                  </a:moveTo>
                  <a:lnTo>
                    <a:pt x="242100" y="348018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91933" y="3146298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91933" y="3146298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644938" y="3165544"/>
            <a:ext cx="4146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Uterine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959858" y="3390138"/>
            <a:ext cx="1522730" cy="257810"/>
          </a:xfrm>
          <a:custGeom>
            <a:avLst/>
            <a:gdLst/>
            <a:ahLst/>
            <a:cxnLst/>
            <a:rect l="l" t="t" r="r" b="b"/>
            <a:pathLst>
              <a:path w="1522729" h="257810">
                <a:moveTo>
                  <a:pt x="1446352" y="0"/>
                </a:moveTo>
                <a:lnTo>
                  <a:pt x="76123" y="0"/>
                </a:lnTo>
                <a:lnTo>
                  <a:pt x="46495" y="2024"/>
                </a:lnTo>
                <a:lnTo>
                  <a:pt x="22298" y="7543"/>
                </a:lnTo>
                <a:lnTo>
                  <a:pt x="5982" y="15730"/>
                </a:lnTo>
                <a:lnTo>
                  <a:pt x="0" y="25755"/>
                </a:lnTo>
                <a:lnTo>
                  <a:pt x="0" y="231800"/>
                </a:lnTo>
                <a:lnTo>
                  <a:pt x="5982" y="241825"/>
                </a:lnTo>
                <a:lnTo>
                  <a:pt x="22298" y="250012"/>
                </a:lnTo>
                <a:lnTo>
                  <a:pt x="46495" y="255531"/>
                </a:lnTo>
                <a:lnTo>
                  <a:pt x="76123" y="257555"/>
                </a:lnTo>
                <a:lnTo>
                  <a:pt x="1446352" y="257555"/>
                </a:lnTo>
                <a:lnTo>
                  <a:pt x="1475980" y="255531"/>
                </a:lnTo>
                <a:lnTo>
                  <a:pt x="1500177" y="250012"/>
                </a:lnTo>
                <a:lnTo>
                  <a:pt x="1516493" y="241825"/>
                </a:lnTo>
                <a:lnTo>
                  <a:pt x="1522476" y="231800"/>
                </a:lnTo>
                <a:lnTo>
                  <a:pt x="1522476" y="25755"/>
                </a:lnTo>
                <a:lnTo>
                  <a:pt x="1516493" y="15730"/>
                </a:lnTo>
                <a:lnTo>
                  <a:pt x="1500177" y="7543"/>
                </a:lnTo>
                <a:lnTo>
                  <a:pt x="1475980" y="2024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056422" y="3401063"/>
            <a:ext cx="132778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22605" marR="5080" indent="-510540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Head</a:t>
            </a:r>
            <a:r>
              <a:rPr sz="65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65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Neck</a:t>
            </a:r>
            <a:r>
              <a:rPr sz="65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(HNSC)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469634" y="3343909"/>
            <a:ext cx="2157730" cy="630555"/>
            <a:chOff x="6469634" y="3343909"/>
            <a:chExt cx="2157730" cy="630555"/>
          </a:xfrm>
        </p:grpSpPr>
        <p:sp>
          <p:nvSpPr>
            <p:cNvPr id="83" name="object 83"/>
            <p:cNvSpPr/>
            <p:nvPr/>
          </p:nvSpPr>
          <p:spPr>
            <a:xfrm>
              <a:off x="6887771" y="3400765"/>
              <a:ext cx="202565" cy="182880"/>
            </a:xfrm>
            <a:custGeom>
              <a:avLst/>
              <a:gdLst/>
              <a:ahLst/>
              <a:cxnLst/>
              <a:rect l="l" t="t" r="r" b="b"/>
              <a:pathLst>
                <a:path w="202565" h="182879">
                  <a:moveTo>
                    <a:pt x="0" y="182270"/>
                  </a:moveTo>
                  <a:lnTo>
                    <a:pt x="202514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91934" y="335660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79B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091934" y="3356609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82334" y="3570731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4">
                  <a:moveTo>
                    <a:pt x="0" y="0"/>
                  </a:moveTo>
                  <a:lnTo>
                    <a:pt x="406908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91934" y="356692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3"/>
                  </a:lnTo>
                  <a:lnTo>
                    <a:pt x="1446352" y="184403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79B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91934" y="3566921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0" y="18440"/>
                  </a:moveTo>
                  <a:lnTo>
                    <a:pt x="5982" y="11262"/>
                  </a:lnTo>
                  <a:lnTo>
                    <a:pt x="22298" y="5400"/>
                  </a:lnTo>
                  <a:lnTo>
                    <a:pt x="46495" y="1448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48"/>
                  </a:lnTo>
                  <a:lnTo>
                    <a:pt x="1500177" y="5400"/>
                  </a:lnTo>
                  <a:lnTo>
                    <a:pt x="1516493" y="11262"/>
                  </a:lnTo>
                  <a:lnTo>
                    <a:pt x="1522476" y="18440"/>
                  </a:lnTo>
                  <a:lnTo>
                    <a:pt x="1522476" y="165963"/>
                  </a:lnTo>
                  <a:lnTo>
                    <a:pt x="1516493" y="173141"/>
                  </a:lnTo>
                  <a:lnTo>
                    <a:pt x="1500177" y="179003"/>
                  </a:lnTo>
                  <a:lnTo>
                    <a:pt x="1475980" y="182955"/>
                  </a:lnTo>
                  <a:lnTo>
                    <a:pt x="1446352" y="184403"/>
                  </a:lnTo>
                  <a:lnTo>
                    <a:pt x="76123" y="184403"/>
                  </a:lnTo>
                  <a:lnTo>
                    <a:pt x="46495" y="182955"/>
                  </a:lnTo>
                  <a:lnTo>
                    <a:pt x="22298" y="179003"/>
                  </a:lnTo>
                  <a:lnTo>
                    <a:pt x="5982" y="173141"/>
                  </a:lnTo>
                  <a:lnTo>
                    <a:pt x="0" y="165963"/>
                  </a:lnTo>
                  <a:lnTo>
                    <a:pt x="0" y="1844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63912" y="3593662"/>
              <a:ext cx="222885" cy="320675"/>
            </a:xfrm>
            <a:custGeom>
              <a:avLst/>
              <a:gdLst/>
              <a:ahLst/>
              <a:cxnLst/>
              <a:rect l="l" t="t" r="r" b="b"/>
              <a:pathLst>
                <a:path w="222884" h="320675">
                  <a:moveTo>
                    <a:pt x="0" y="0"/>
                  </a:moveTo>
                  <a:lnTo>
                    <a:pt x="222745" y="320192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091934" y="3778757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7"/>
                  </a:lnTo>
                  <a:lnTo>
                    <a:pt x="0" y="164591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79"/>
                  </a:lnTo>
                  <a:lnTo>
                    <a:pt x="1446352" y="182879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1"/>
                  </a:lnTo>
                  <a:lnTo>
                    <a:pt x="1522476" y="18287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79B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91934" y="3778757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7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7"/>
                  </a:lnTo>
                  <a:lnTo>
                    <a:pt x="1522476" y="164591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79"/>
                  </a:lnTo>
                  <a:lnTo>
                    <a:pt x="76123" y="182879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1"/>
                  </a:lnTo>
                  <a:lnTo>
                    <a:pt x="0" y="182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117667" y="3376472"/>
            <a:ext cx="1466850" cy="549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Metastatic/Recurrent</a:t>
            </a:r>
            <a:r>
              <a:rPr sz="650" spc="8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Disease</a:t>
            </a:r>
            <a:r>
              <a:rPr sz="650" spc="9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12065" marR="5080" algn="ctr">
              <a:lnSpc>
                <a:spcPts val="730"/>
              </a:lnSpc>
              <a:spcBef>
                <a:spcPts val="585"/>
              </a:spcBef>
            </a:pPr>
            <a:r>
              <a:rPr sz="650" dirty="0">
                <a:latin typeface="Cambria"/>
                <a:cs typeface="Cambria"/>
              </a:rPr>
              <a:t>Previously-Untreated</a:t>
            </a:r>
            <a:r>
              <a:rPr sz="650" spc="1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Locally</a:t>
            </a:r>
            <a:r>
              <a:rPr sz="650" spc="100" dirty="0">
                <a:latin typeface="Cambria"/>
                <a:cs typeface="Cambria"/>
              </a:rPr>
              <a:t> </a:t>
            </a:r>
            <a:r>
              <a:rPr sz="650" spc="-10" dirty="0">
                <a:latin typeface="Cambria"/>
                <a:cs typeface="Cambria"/>
              </a:rPr>
              <a:t>Advanced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Disease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437515">
              <a:lnSpc>
                <a:spcPct val="100000"/>
              </a:lnSpc>
              <a:spcBef>
                <a:spcPts val="495"/>
              </a:spcBef>
            </a:pPr>
            <a:r>
              <a:rPr sz="650" dirty="0">
                <a:latin typeface="Cambria"/>
                <a:cs typeface="Cambria"/>
              </a:rPr>
              <a:t>Rare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Tumors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59858" y="4130802"/>
            <a:ext cx="1522730" cy="279400"/>
          </a:xfrm>
          <a:custGeom>
            <a:avLst/>
            <a:gdLst/>
            <a:ahLst/>
            <a:cxnLst/>
            <a:rect l="l" t="t" r="r" b="b"/>
            <a:pathLst>
              <a:path w="1522729" h="279400">
                <a:moveTo>
                  <a:pt x="1446352" y="0"/>
                </a:moveTo>
                <a:lnTo>
                  <a:pt x="76123" y="0"/>
                </a:lnTo>
                <a:lnTo>
                  <a:pt x="46495" y="2191"/>
                </a:lnTo>
                <a:lnTo>
                  <a:pt x="22298" y="8167"/>
                </a:lnTo>
                <a:lnTo>
                  <a:pt x="5982" y="17032"/>
                </a:lnTo>
                <a:lnTo>
                  <a:pt x="0" y="27889"/>
                </a:lnTo>
                <a:lnTo>
                  <a:pt x="0" y="251002"/>
                </a:lnTo>
                <a:lnTo>
                  <a:pt x="5982" y="261859"/>
                </a:lnTo>
                <a:lnTo>
                  <a:pt x="22298" y="270724"/>
                </a:lnTo>
                <a:lnTo>
                  <a:pt x="46495" y="276700"/>
                </a:lnTo>
                <a:lnTo>
                  <a:pt x="76123" y="278892"/>
                </a:lnTo>
                <a:lnTo>
                  <a:pt x="1446352" y="278892"/>
                </a:lnTo>
                <a:lnTo>
                  <a:pt x="1475980" y="276700"/>
                </a:lnTo>
                <a:lnTo>
                  <a:pt x="1500177" y="270724"/>
                </a:lnTo>
                <a:lnTo>
                  <a:pt x="1516493" y="261859"/>
                </a:lnTo>
                <a:lnTo>
                  <a:pt x="1522476" y="251002"/>
                </a:lnTo>
                <a:lnTo>
                  <a:pt x="1522476" y="27889"/>
                </a:lnTo>
                <a:lnTo>
                  <a:pt x="1516493" y="17032"/>
                </a:lnTo>
                <a:lnTo>
                  <a:pt x="1500177" y="8167"/>
                </a:lnTo>
                <a:lnTo>
                  <a:pt x="1475980" y="2191"/>
                </a:lnTo>
                <a:lnTo>
                  <a:pt x="1446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128049" y="4152266"/>
            <a:ext cx="1185545" cy="2209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39395" marR="5080" indent="-227329">
              <a:lnSpc>
                <a:spcPts val="730"/>
              </a:lnSpc>
              <a:spcBef>
                <a:spcPts val="185"/>
              </a:spcBef>
            </a:pP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Investigational</a:t>
            </a:r>
            <a:r>
              <a:rPr sz="65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Drug</a:t>
            </a:r>
            <a:r>
              <a:rPr sz="65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Steering</a:t>
            </a:r>
            <a:r>
              <a:rPr sz="650" b="1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dirty="0">
                <a:solidFill>
                  <a:srgbClr val="FFFFFF"/>
                </a:solidFill>
                <a:latin typeface="Cambria"/>
                <a:cs typeface="Cambria"/>
              </a:rPr>
              <a:t>Committee</a:t>
            </a:r>
            <a:r>
              <a:rPr sz="650" b="1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Cambria"/>
                <a:cs typeface="Cambria"/>
              </a:rPr>
              <a:t>(IDSC)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6484873" y="4038853"/>
            <a:ext cx="2142490" cy="287655"/>
            <a:chOff x="6484873" y="4038853"/>
            <a:chExt cx="2142490" cy="287655"/>
          </a:xfrm>
        </p:grpSpPr>
        <p:sp>
          <p:nvSpPr>
            <p:cNvPr id="96" name="object 96"/>
            <p:cNvSpPr/>
            <p:nvPr/>
          </p:nvSpPr>
          <p:spPr>
            <a:xfrm>
              <a:off x="6871408" y="4058635"/>
              <a:ext cx="270510" cy="252729"/>
            </a:xfrm>
            <a:custGeom>
              <a:avLst/>
              <a:gdLst/>
              <a:ahLst/>
              <a:cxnLst/>
              <a:rect l="l" t="t" r="r" b="b"/>
              <a:pathLst>
                <a:path w="270509" h="252729">
                  <a:moveTo>
                    <a:pt x="0" y="252539"/>
                  </a:moveTo>
                  <a:lnTo>
                    <a:pt x="270179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97573" y="4313681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59">
                  <a:moveTo>
                    <a:pt x="0" y="0"/>
                  </a:moveTo>
                  <a:lnTo>
                    <a:pt x="403860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91933" y="4051553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8"/>
                  </a:lnTo>
                  <a:lnTo>
                    <a:pt x="0" y="164592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80"/>
                  </a:lnTo>
                  <a:lnTo>
                    <a:pt x="1446352" y="182880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2"/>
                  </a:lnTo>
                  <a:lnTo>
                    <a:pt x="1522476" y="18288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091933" y="4051553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8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8"/>
                  </a:lnTo>
                  <a:lnTo>
                    <a:pt x="1522476" y="164592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80"/>
                  </a:lnTo>
                  <a:lnTo>
                    <a:pt x="76123" y="182880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2"/>
                  </a:lnTo>
                  <a:lnTo>
                    <a:pt x="0" y="1828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414848" y="4070642"/>
            <a:ext cx="8724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Clinical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Trial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Design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079233" y="4249165"/>
            <a:ext cx="1548130" cy="208279"/>
            <a:chOff x="7079233" y="4249165"/>
            <a:chExt cx="1548130" cy="208279"/>
          </a:xfrm>
        </p:grpSpPr>
        <p:sp>
          <p:nvSpPr>
            <p:cNvPr id="102" name="object 102"/>
            <p:cNvSpPr/>
            <p:nvPr/>
          </p:nvSpPr>
          <p:spPr>
            <a:xfrm>
              <a:off x="7091933" y="4261865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1446352" y="0"/>
                  </a:moveTo>
                  <a:lnTo>
                    <a:pt x="76123" y="0"/>
                  </a:lnTo>
                  <a:lnTo>
                    <a:pt x="46495" y="1437"/>
                  </a:lnTo>
                  <a:lnTo>
                    <a:pt x="22298" y="5357"/>
                  </a:lnTo>
                  <a:lnTo>
                    <a:pt x="5982" y="11171"/>
                  </a:lnTo>
                  <a:lnTo>
                    <a:pt x="0" y="18288"/>
                  </a:lnTo>
                  <a:lnTo>
                    <a:pt x="0" y="164592"/>
                  </a:lnTo>
                  <a:lnTo>
                    <a:pt x="5982" y="171708"/>
                  </a:lnTo>
                  <a:lnTo>
                    <a:pt x="22298" y="177522"/>
                  </a:lnTo>
                  <a:lnTo>
                    <a:pt x="46495" y="181442"/>
                  </a:lnTo>
                  <a:lnTo>
                    <a:pt x="76123" y="182880"/>
                  </a:lnTo>
                  <a:lnTo>
                    <a:pt x="1446352" y="182880"/>
                  </a:lnTo>
                  <a:lnTo>
                    <a:pt x="1475980" y="181442"/>
                  </a:lnTo>
                  <a:lnTo>
                    <a:pt x="1500177" y="177522"/>
                  </a:lnTo>
                  <a:lnTo>
                    <a:pt x="1516493" y="171708"/>
                  </a:lnTo>
                  <a:lnTo>
                    <a:pt x="1522476" y="164592"/>
                  </a:lnTo>
                  <a:lnTo>
                    <a:pt x="1522476" y="18288"/>
                  </a:lnTo>
                  <a:lnTo>
                    <a:pt x="1516493" y="11171"/>
                  </a:lnTo>
                  <a:lnTo>
                    <a:pt x="1500177" y="5357"/>
                  </a:lnTo>
                  <a:lnTo>
                    <a:pt x="1475980" y="1437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91933" y="4261865"/>
              <a:ext cx="1522730" cy="182880"/>
            </a:xfrm>
            <a:custGeom>
              <a:avLst/>
              <a:gdLst/>
              <a:ahLst/>
              <a:cxnLst/>
              <a:rect l="l" t="t" r="r" b="b"/>
              <a:pathLst>
                <a:path w="1522729" h="182879">
                  <a:moveTo>
                    <a:pt x="0" y="18288"/>
                  </a:moveTo>
                  <a:lnTo>
                    <a:pt x="5982" y="11171"/>
                  </a:lnTo>
                  <a:lnTo>
                    <a:pt x="22298" y="5357"/>
                  </a:lnTo>
                  <a:lnTo>
                    <a:pt x="46495" y="1437"/>
                  </a:lnTo>
                  <a:lnTo>
                    <a:pt x="76123" y="0"/>
                  </a:lnTo>
                  <a:lnTo>
                    <a:pt x="1446352" y="0"/>
                  </a:lnTo>
                  <a:lnTo>
                    <a:pt x="1475980" y="1437"/>
                  </a:lnTo>
                  <a:lnTo>
                    <a:pt x="1500177" y="5357"/>
                  </a:lnTo>
                  <a:lnTo>
                    <a:pt x="1516493" y="11171"/>
                  </a:lnTo>
                  <a:lnTo>
                    <a:pt x="1522476" y="18288"/>
                  </a:lnTo>
                  <a:lnTo>
                    <a:pt x="1522476" y="164592"/>
                  </a:lnTo>
                  <a:lnTo>
                    <a:pt x="1516493" y="171708"/>
                  </a:lnTo>
                  <a:lnTo>
                    <a:pt x="1500177" y="177522"/>
                  </a:lnTo>
                  <a:lnTo>
                    <a:pt x="1475980" y="181442"/>
                  </a:lnTo>
                  <a:lnTo>
                    <a:pt x="1446352" y="182880"/>
                  </a:lnTo>
                  <a:lnTo>
                    <a:pt x="76123" y="182880"/>
                  </a:lnTo>
                  <a:lnTo>
                    <a:pt x="46495" y="181442"/>
                  </a:lnTo>
                  <a:lnTo>
                    <a:pt x="22298" y="177522"/>
                  </a:lnTo>
                  <a:lnTo>
                    <a:pt x="5982" y="171708"/>
                  </a:lnTo>
                  <a:lnTo>
                    <a:pt x="0" y="164592"/>
                  </a:lnTo>
                  <a:lnTo>
                    <a:pt x="0" y="1828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7483395" y="4281570"/>
            <a:ext cx="7372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Immunotherapy</a:t>
            </a:r>
            <a:r>
              <a:rPr sz="650" spc="12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6886450" y="4308336"/>
            <a:ext cx="1728470" cy="356870"/>
            <a:chOff x="6886450" y="4308336"/>
            <a:chExt cx="1728470" cy="356870"/>
          </a:xfrm>
        </p:grpSpPr>
        <p:sp>
          <p:nvSpPr>
            <p:cNvPr id="106" name="object 106"/>
            <p:cNvSpPr/>
            <p:nvPr/>
          </p:nvSpPr>
          <p:spPr>
            <a:xfrm>
              <a:off x="6899150" y="4321036"/>
              <a:ext cx="144780" cy="331470"/>
            </a:xfrm>
            <a:custGeom>
              <a:avLst/>
              <a:gdLst/>
              <a:ahLst/>
              <a:cxnLst/>
              <a:rect l="l" t="t" r="r" b="b"/>
              <a:pathLst>
                <a:path w="144779" h="331470">
                  <a:moveTo>
                    <a:pt x="0" y="0"/>
                  </a:moveTo>
                  <a:lnTo>
                    <a:pt x="144246" y="331101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91933" y="4472178"/>
              <a:ext cx="1522730" cy="184785"/>
            </a:xfrm>
            <a:custGeom>
              <a:avLst/>
              <a:gdLst/>
              <a:ahLst/>
              <a:cxnLst/>
              <a:rect l="l" t="t" r="r" b="b"/>
              <a:pathLst>
                <a:path w="1522729" h="184785">
                  <a:moveTo>
                    <a:pt x="1446352" y="0"/>
                  </a:moveTo>
                  <a:lnTo>
                    <a:pt x="76123" y="0"/>
                  </a:lnTo>
                  <a:lnTo>
                    <a:pt x="46495" y="1448"/>
                  </a:lnTo>
                  <a:lnTo>
                    <a:pt x="22298" y="5400"/>
                  </a:lnTo>
                  <a:lnTo>
                    <a:pt x="5982" y="11262"/>
                  </a:lnTo>
                  <a:lnTo>
                    <a:pt x="0" y="18440"/>
                  </a:lnTo>
                  <a:lnTo>
                    <a:pt x="0" y="165963"/>
                  </a:lnTo>
                  <a:lnTo>
                    <a:pt x="5982" y="173141"/>
                  </a:lnTo>
                  <a:lnTo>
                    <a:pt x="22298" y="179003"/>
                  </a:lnTo>
                  <a:lnTo>
                    <a:pt x="46495" y="182955"/>
                  </a:lnTo>
                  <a:lnTo>
                    <a:pt x="76123" y="184404"/>
                  </a:lnTo>
                  <a:lnTo>
                    <a:pt x="1446352" y="184404"/>
                  </a:lnTo>
                  <a:lnTo>
                    <a:pt x="1475980" y="182955"/>
                  </a:lnTo>
                  <a:lnTo>
                    <a:pt x="1500177" y="179003"/>
                  </a:lnTo>
                  <a:lnTo>
                    <a:pt x="1516493" y="173141"/>
                  </a:lnTo>
                  <a:lnTo>
                    <a:pt x="1522476" y="165963"/>
                  </a:lnTo>
                  <a:lnTo>
                    <a:pt x="1522476" y="18440"/>
                  </a:lnTo>
                  <a:lnTo>
                    <a:pt x="1516493" y="11262"/>
                  </a:lnTo>
                  <a:lnTo>
                    <a:pt x="1500177" y="5400"/>
                  </a:lnTo>
                  <a:lnTo>
                    <a:pt x="1475980" y="1448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518479" y="4492496"/>
            <a:ext cx="66548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latin typeface="Cambria"/>
                <a:cs typeface="Cambria"/>
              </a:rPr>
              <a:t>Pharmacology</a:t>
            </a:r>
            <a:r>
              <a:rPr sz="650" spc="114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7084314" y="877061"/>
            <a:ext cx="1543050" cy="1008380"/>
            <a:chOff x="7084314" y="877061"/>
            <a:chExt cx="1543050" cy="1008380"/>
          </a:xfrm>
        </p:grpSpPr>
        <p:sp>
          <p:nvSpPr>
            <p:cNvPr id="110" name="object 110"/>
            <p:cNvSpPr/>
            <p:nvPr/>
          </p:nvSpPr>
          <p:spPr>
            <a:xfrm>
              <a:off x="7108698" y="1719833"/>
              <a:ext cx="1506220" cy="152400"/>
            </a:xfrm>
            <a:custGeom>
              <a:avLst/>
              <a:gdLst/>
              <a:ahLst/>
              <a:cxnLst/>
              <a:rect l="l" t="t" r="r" b="b"/>
              <a:pathLst>
                <a:path w="1506220" h="152400">
                  <a:moveTo>
                    <a:pt x="1430426" y="0"/>
                  </a:moveTo>
                  <a:lnTo>
                    <a:pt x="75285" y="0"/>
                  </a:lnTo>
                  <a:lnTo>
                    <a:pt x="45980" y="1197"/>
                  </a:lnTo>
                  <a:lnTo>
                    <a:pt x="22050" y="4462"/>
                  </a:lnTo>
                  <a:lnTo>
                    <a:pt x="5916" y="9306"/>
                  </a:lnTo>
                  <a:lnTo>
                    <a:pt x="0" y="15239"/>
                  </a:lnTo>
                  <a:lnTo>
                    <a:pt x="0" y="137159"/>
                  </a:lnTo>
                  <a:lnTo>
                    <a:pt x="5916" y="143093"/>
                  </a:lnTo>
                  <a:lnTo>
                    <a:pt x="22050" y="147937"/>
                  </a:lnTo>
                  <a:lnTo>
                    <a:pt x="45980" y="151202"/>
                  </a:lnTo>
                  <a:lnTo>
                    <a:pt x="75285" y="152399"/>
                  </a:lnTo>
                  <a:lnTo>
                    <a:pt x="1430426" y="152399"/>
                  </a:lnTo>
                  <a:lnTo>
                    <a:pt x="1459731" y="151202"/>
                  </a:lnTo>
                  <a:lnTo>
                    <a:pt x="1483661" y="147937"/>
                  </a:lnTo>
                  <a:lnTo>
                    <a:pt x="1499795" y="143093"/>
                  </a:lnTo>
                  <a:lnTo>
                    <a:pt x="1505712" y="137159"/>
                  </a:lnTo>
                  <a:lnTo>
                    <a:pt x="1505712" y="15239"/>
                  </a:lnTo>
                  <a:lnTo>
                    <a:pt x="1499795" y="9306"/>
                  </a:lnTo>
                  <a:lnTo>
                    <a:pt x="1483661" y="4462"/>
                  </a:lnTo>
                  <a:lnTo>
                    <a:pt x="1459731" y="1197"/>
                  </a:lnTo>
                  <a:lnTo>
                    <a:pt x="1430426" y="0"/>
                  </a:lnTo>
                  <a:close/>
                </a:path>
              </a:pathLst>
            </a:custGeom>
            <a:solidFill>
              <a:srgbClr val="C6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08698" y="1719833"/>
              <a:ext cx="1506220" cy="152400"/>
            </a:xfrm>
            <a:custGeom>
              <a:avLst/>
              <a:gdLst/>
              <a:ahLst/>
              <a:cxnLst/>
              <a:rect l="l" t="t" r="r" b="b"/>
              <a:pathLst>
                <a:path w="1506220" h="152400">
                  <a:moveTo>
                    <a:pt x="0" y="15239"/>
                  </a:moveTo>
                  <a:lnTo>
                    <a:pt x="5916" y="9306"/>
                  </a:lnTo>
                  <a:lnTo>
                    <a:pt x="22050" y="4462"/>
                  </a:lnTo>
                  <a:lnTo>
                    <a:pt x="45980" y="1197"/>
                  </a:lnTo>
                  <a:lnTo>
                    <a:pt x="75285" y="0"/>
                  </a:lnTo>
                  <a:lnTo>
                    <a:pt x="1430426" y="0"/>
                  </a:lnTo>
                  <a:lnTo>
                    <a:pt x="1459731" y="1197"/>
                  </a:lnTo>
                  <a:lnTo>
                    <a:pt x="1483661" y="4462"/>
                  </a:lnTo>
                  <a:lnTo>
                    <a:pt x="1499795" y="9306"/>
                  </a:lnTo>
                  <a:lnTo>
                    <a:pt x="1505712" y="15239"/>
                  </a:lnTo>
                  <a:lnTo>
                    <a:pt x="1505712" y="137159"/>
                  </a:lnTo>
                  <a:lnTo>
                    <a:pt x="1499795" y="143093"/>
                  </a:lnTo>
                  <a:lnTo>
                    <a:pt x="1483661" y="147937"/>
                  </a:lnTo>
                  <a:lnTo>
                    <a:pt x="1459731" y="151202"/>
                  </a:lnTo>
                  <a:lnTo>
                    <a:pt x="1430426" y="152399"/>
                  </a:lnTo>
                  <a:lnTo>
                    <a:pt x="75285" y="152399"/>
                  </a:lnTo>
                  <a:lnTo>
                    <a:pt x="45980" y="151202"/>
                  </a:lnTo>
                  <a:lnTo>
                    <a:pt x="22050" y="147937"/>
                  </a:lnTo>
                  <a:lnTo>
                    <a:pt x="5916" y="143093"/>
                  </a:lnTo>
                  <a:lnTo>
                    <a:pt x="0" y="137159"/>
                  </a:lnTo>
                  <a:lnTo>
                    <a:pt x="0" y="152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084314" y="877061"/>
              <a:ext cx="1522730" cy="132715"/>
            </a:xfrm>
            <a:custGeom>
              <a:avLst/>
              <a:gdLst/>
              <a:ahLst/>
              <a:cxnLst/>
              <a:rect l="l" t="t" r="r" b="b"/>
              <a:pathLst>
                <a:path w="1522729" h="132715">
                  <a:moveTo>
                    <a:pt x="1446352" y="0"/>
                  </a:moveTo>
                  <a:lnTo>
                    <a:pt x="76123" y="0"/>
                  </a:lnTo>
                  <a:lnTo>
                    <a:pt x="46495" y="1041"/>
                  </a:lnTo>
                  <a:lnTo>
                    <a:pt x="22298" y="3881"/>
                  </a:lnTo>
                  <a:lnTo>
                    <a:pt x="5982" y="8095"/>
                  </a:lnTo>
                  <a:lnTo>
                    <a:pt x="0" y="13258"/>
                  </a:lnTo>
                  <a:lnTo>
                    <a:pt x="0" y="119329"/>
                  </a:lnTo>
                  <a:lnTo>
                    <a:pt x="5982" y="124492"/>
                  </a:lnTo>
                  <a:lnTo>
                    <a:pt x="22298" y="128706"/>
                  </a:lnTo>
                  <a:lnTo>
                    <a:pt x="46495" y="131546"/>
                  </a:lnTo>
                  <a:lnTo>
                    <a:pt x="76123" y="132587"/>
                  </a:lnTo>
                  <a:lnTo>
                    <a:pt x="1446352" y="132587"/>
                  </a:lnTo>
                  <a:lnTo>
                    <a:pt x="1475980" y="131546"/>
                  </a:lnTo>
                  <a:lnTo>
                    <a:pt x="1500177" y="128706"/>
                  </a:lnTo>
                  <a:lnTo>
                    <a:pt x="1516493" y="124492"/>
                  </a:lnTo>
                  <a:lnTo>
                    <a:pt x="1522476" y="119329"/>
                  </a:lnTo>
                  <a:lnTo>
                    <a:pt x="1522476" y="13258"/>
                  </a:lnTo>
                  <a:lnTo>
                    <a:pt x="1516493" y="8095"/>
                  </a:lnTo>
                  <a:lnTo>
                    <a:pt x="1500177" y="3881"/>
                  </a:lnTo>
                  <a:lnTo>
                    <a:pt x="1475980" y="1041"/>
                  </a:lnTo>
                  <a:lnTo>
                    <a:pt x="1446352" y="0"/>
                  </a:lnTo>
                  <a:close/>
                </a:path>
              </a:pathLst>
            </a:custGeom>
            <a:solidFill>
              <a:srgbClr val="FAC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113054" y="635634"/>
            <a:ext cx="1447165" cy="13950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730"/>
              </a:lnSpc>
              <a:spcBef>
                <a:spcPts val="185"/>
              </a:spcBef>
            </a:pPr>
            <a:r>
              <a:rPr sz="650" dirty="0">
                <a:latin typeface="Cambria"/>
                <a:cs typeface="Cambria"/>
              </a:rPr>
              <a:t>Breast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Oncology</a:t>
            </a:r>
            <a:r>
              <a:rPr sz="650" spc="45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Local</a:t>
            </a:r>
            <a:r>
              <a:rPr sz="650" spc="6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Disease</a:t>
            </a:r>
            <a:r>
              <a:rPr sz="650" spc="210" dirty="0">
                <a:latin typeface="Cambria"/>
                <a:cs typeface="Cambria"/>
              </a:rPr>
              <a:t> </a:t>
            </a:r>
            <a:r>
              <a:rPr sz="650" spc="-10" dirty="0">
                <a:latin typeface="Cambria"/>
                <a:cs typeface="Cambria"/>
              </a:rPr>
              <a:t>(BOLD)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18415" algn="ctr">
              <a:lnSpc>
                <a:spcPct val="100000"/>
              </a:lnSpc>
              <a:spcBef>
                <a:spcPts val="325"/>
              </a:spcBef>
            </a:pPr>
            <a:r>
              <a:rPr sz="650" dirty="0">
                <a:latin typeface="Cambria"/>
                <a:cs typeface="Cambria"/>
              </a:rPr>
              <a:t>Breast</a:t>
            </a:r>
            <a:r>
              <a:rPr sz="650" spc="9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Immuno-Oncology</a:t>
            </a:r>
            <a:r>
              <a:rPr sz="650" spc="105" dirty="0">
                <a:latin typeface="Cambria"/>
                <a:cs typeface="Cambria"/>
              </a:rPr>
              <a:t> </a:t>
            </a:r>
            <a:r>
              <a:rPr sz="650" spc="-20" dirty="0">
                <a:latin typeface="Cambria"/>
                <a:cs typeface="Cambria"/>
              </a:rPr>
              <a:t>(BIO)</a:t>
            </a:r>
            <a:endParaRPr sz="650">
              <a:latin typeface="Cambria"/>
              <a:cs typeface="Cambria"/>
            </a:endParaRPr>
          </a:p>
          <a:p>
            <a:pPr marL="350520" marR="311785" indent="223520">
              <a:lnSpc>
                <a:spcPts val="1390"/>
              </a:lnSpc>
              <a:spcBef>
                <a:spcPts val="90"/>
              </a:spcBef>
            </a:pPr>
            <a:r>
              <a:rPr sz="650" dirty="0">
                <a:latin typeface="Cambria"/>
                <a:cs typeface="Cambria"/>
              </a:rPr>
              <a:t>Colon</a:t>
            </a:r>
            <a:r>
              <a:rPr sz="650" spc="5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Esophago-Gastric</a:t>
            </a:r>
            <a:r>
              <a:rPr sz="650" spc="27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382905" indent="46990">
              <a:lnSpc>
                <a:spcPct val="100000"/>
              </a:lnSpc>
              <a:spcBef>
                <a:spcPts val="450"/>
              </a:spcBef>
            </a:pPr>
            <a:r>
              <a:rPr sz="650" dirty="0">
                <a:latin typeface="Cambria"/>
                <a:cs typeface="Cambria"/>
              </a:rPr>
              <a:t>Hepatobiliary</a:t>
            </a:r>
            <a:r>
              <a:rPr sz="650" spc="10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523875" marR="343535" indent="-140970">
              <a:lnSpc>
                <a:spcPct val="163500"/>
              </a:lnSpc>
              <a:spcBef>
                <a:spcPts val="65"/>
              </a:spcBef>
            </a:pPr>
            <a:r>
              <a:rPr sz="650" dirty="0">
                <a:latin typeface="Cambria"/>
                <a:cs typeface="Cambria"/>
              </a:rPr>
              <a:t>Neuroendocrine</a:t>
            </a:r>
            <a:r>
              <a:rPr sz="650" spc="12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r>
              <a:rPr sz="650" spc="50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Pancreas</a:t>
            </a:r>
            <a:r>
              <a:rPr sz="650" spc="60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  <a:p>
            <a:pPr marL="29209" algn="ctr">
              <a:lnSpc>
                <a:spcPct val="100000"/>
              </a:lnSpc>
              <a:spcBef>
                <a:spcPts val="630"/>
              </a:spcBef>
            </a:pPr>
            <a:r>
              <a:rPr sz="650" dirty="0">
                <a:latin typeface="Cambria"/>
                <a:cs typeface="Cambria"/>
              </a:rPr>
              <a:t>Rectal</a:t>
            </a:r>
            <a:r>
              <a:rPr sz="650" spc="40" dirty="0">
                <a:latin typeface="Cambria"/>
                <a:cs typeface="Cambria"/>
              </a:rPr>
              <a:t> </a:t>
            </a:r>
            <a:r>
              <a:rPr sz="650" dirty="0">
                <a:latin typeface="Cambria"/>
                <a:cs typeface="Cambria"/>
              </a:rPr>
              <a:t>Anal</a:t>
            </a:r>
            <a:r>
              <a:rPr sz="650" spc="55" dirty="0">
                <a:latin typeface="Cambria"/>
                <a:cs typeface="Cambria"/>
              </a:rPr>
              <a:t> </a:t>
            </a:r>
            <a:r>
              <a:rPr sz="650" spc="-25" dirty="0">
                <a:latin typeface="Cambria"/>
                <a:cs typeface="Cambria"/>
              </a:rPr>
              <a:t>TF</a:t>
            </a:r>
            <a:endParaRPr sz="650">
              <a:latin typeface="Cambria"/>
              <a:cs typeface="Cambria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923423" y="749684"/>
            <a:ext cx="180975" cy="194945"/>
            <a:chOff x="6923423" y="749684"/>
            <a:chExt cx="180975" cy="194945"/>
          </a:xfrm>
        </p:grpSpPr>
        <p:sp>
          <p:nvSpPr>
            <p:cNvPr id="115" name="object 115"/>
            <p:cNvSpPr/>
            <p:nvPr/>
          </p:nvSpPr>
          <p:spPr>
            <a:xfrm>
              <a:off x="6936123" y="762384"/>
              <a:ext cx="149225" cy="56515"/>
            </a:xfrm>
            <a:custGeom>
              <a:avLst/>
              <a:gdLst/>
              <a:ahLst/>
              <a:cxnLst/>
              <a:rect l="l" t="t" r="r" b="b"/>
              <a:pathLst>
                <a:path w="149225" h="56515">
                  <a:moveTo>
                    <a:pt x="148894" y="0"/>
                  </a:moveTo>
                  <a:lnTo>
                    <a:pt x="0" y="56299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56128" y="847142"/>
              <a:ext cx="135255" cy="84455"/>
            </a:xfrm>
            <a:custGeom>
              <a:avLst/>
              <a:gdLst/>
              <a:ahLst/>
              <a:cxnLst/>
              <a:rect l="l" t="t" r="r" b="b"/>
              <a:pathLst>
                <a:path w="135254" h="84455">
                  <a:moveTo>
                    <a:pt x="135051" y="8427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BA0E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23478"/>
            <a:ext cx="8496944" cy="676622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Young Investigator Education + Training is a CCTG Priority</a:t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&gt; 300 Students and Investigators 2016-2021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4ED01-E2A0-4C1E-8E21-014B9904157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54B51D-EB0D-4F2A-9D1E-A8926C40B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84705"/>
              </p:ext>
            </p:extLst>
          </p:nvPr>
        </p:nvGraphicFramePr>
        <p:xfrm>
          <a:off x="428625" y="976232"/>
          <a:ext cx="8286750" cy="38862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94732">
                  <a:extLst>
                    <a:ext uri="{9D8B030D-6E8A-4147-A177-3AD203B41FA5}">
                      <a16:colId xmlns:a16="http://schemas.microsoft.com/office/drawing/2014/main" val="735569038"/>
                    </a:ext>
                  </a:extLst>
                </a:gridCol>
                <a:gridCol w="2496009">
                  <a:extLst>
                    <a:ext uri="{9D8B030D-6E8A-4147-A177-3AD203B41FA5}">
                      <a16:colId xmlns:a16="http://schemas.microsoft.com/office/drawing/2014/main" val="2030729630"/>
                    </a:ext>
                  </a:extLst>
                </a:gridCol>
                <a:gridCol w="2496009">
                  <a:extLst>
                    <a:ext uri="{9D8B030D-6E8A-4147-A177-3AD203B41FA5}">
                      <a16:colId xmlns:a16="http://schemas.microsoft.com/office/drawing/2014/main" val="195476485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Activity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Number of Trainees/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Young Investigators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2023-2029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4585081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Numbers/Types of Trainees: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MSc</a:t>
                      </a:r>
                      <a:endParaRPr lang="en-US" sz="1500" b="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PhD</a:t>
                      </a:r>
                      <a:endParaRPr lang="en-US" sz="1500" b="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Post-doctoral fellows</a:t>
                      </a:r>
                      <a:endParaRPr lang="en-US" sz="1500" b="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Post-MD trainees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New Post Doctoral Fellow Position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9243464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Training: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CCTG Practicum – 17</a:t>
                      </a:r>
                      <a:endParaRPr lang="en-US" sz="1500" b="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Young Investigator Workshop at Spring Meeting</a:t>
                      </a:r>
                      <a:endParaRPr lang="en-US" sz="1500" b="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New Investigator Clinical Trials Course</a:t>
                      </a:r>
                      <a:endParaRPr lang="en-US" sz="1500" b="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500" b="0" dirty="0">
                          <a:effectLst/>
                        </a:rPr>
                        <a:t>MD Oncology Sub-Specialty Training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Expand </a:t>
                      </a:r>
                      <a:r>
                        <a:rPr lang="en-US" sz="1500" baseline="0" dirty="0">
                          <a:effectLst/>
                        </a:rPr>
                        <a:t>Practicum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Digital</a:t>
                      </a:r>
                      <a:r>
                        <a:rPr lang="en-US" sz="1500" baseline="0" dirty="0">
                          <a:effectLst/>
                        </a:rPr>
                        <a:t> Training Modules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381944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Young investigator leadership of trials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effectLst/>
                        </a:rPr>
                        <a:t>NI Study Chairs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0354608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Publications that included young investigators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4751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92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D542-6580-482D-71ED-3DBF70D3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Resources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8BC0D8-E6B9-E09E-B8C0-2EB0C326B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14" t="4148" r="14750" b="27105"/>
          <a:stretch/>
        </p:blipFill>
        <p:spPr>
          <a:xfrm>
            <a:off x="1403648" y="915566"/>
            <a:ext cx="6552728" cy="3542134"/>
          </a:xfrm>
        </p:spPr>
      </p:pic>
      <p:sp>
        <p:nvSpPr>
          <p:cNvPr id="10" name="Right Arrow 6">
            <a:extLst>
              <a:ext uri="{FF2B5EF4-FFF2-40B4-BE49-F238E27FC236}">
                <a16:creationId xmlns:a16="http://schemas.microsoft.com/office/drawing/2014/main" id="{1CD22111-5F12-763F-8D96-83CCD3A6EEB4}"/>
              </a:ext>
            </a:extLst>
          </p:cNvPr>
          <p:cNvSpPr/>
          <p:nvPr/>
        </p:nvSpPr>
        <p:spPr>
          <a:xfrm rot="8894352">
            <a:off x="3938041" y="1587571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Session Name: How to Get Engaged</a:t>
            </a:r>
            <a:r>
              <a:rPr lang="en-US" sz="2100" dirty="0"/>
              <a:t>.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Educational Objectives:</a:t>
            </a:r>
          </a:p>
          <a:p>
            <a:pPr marL="82296" indent="0">
              <a:buNone/>
            </a:pPr>
            <a:r>
              <a:rPr lang="en-US" dirty="0"/>
              <a:t>To review: </a:t>
            </a:r>
          </a:p>
          <a:p>
            <a:pPr marL="703009" lvl="1" indent="-385763">
              <a:buFont typeface="+mj-lt"/>
              <a:buAutoNum type="arabicPeriod"/>
            </a:pPr>
            <a:r>
              <a:rPr lang="en-US" dirty="0"/>
              <a:t>How to become a CCTG investigator and committee member</a:t>
            </a:r>
          </a:p>
          <a:p>
            <a:pPr marL="703009" lvl="1" indent="-385763">
              <a:buFont typeface="+mj-lt"/>
              <a:buAutoNum type="arabicPeriod"/>
            </a:pPr>
            <a:r>
              <a:rPr lang="en-US" dirty="0"/>
              <a:t>Opportunities for investigators</a:t>
            </a:r>
          </a:p>
          <a:p>
            <a:pPr marL="703009" lvl="1" indent="-385763">
              <a:buFont typeface="+mj-lt"/>
              <a:buAutoNum type="arabicPeriod"/>
            </a:pPr>
            <a:r>
              <a:rPr lang="en-US" dirty="0"/>
              <a:t>How to engage with the CCTG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Objectives</a:t>
            </a:r>
          </a:p>
        </p:txBody>
      </p:sp>
    </p:spTree>
    <p:extLst>
      <p:ext uri="{BB962C8B-B14F-4D97-AF65-F5344CB8AC3E}">
        <p14:creationId xmlns:p14="http://schemas.microsoft.com/office/powerpoint/2010/main" val="92565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7039"/>
            <a:ext cx="8496944" cy="411480"/>
          </a:xfrm>
        </p:spPr>
        <p:txBody>
          <a:bodyPr/>
          <a:lstStyle/>
          <a:p>
            <a:r>
              <a:rPr lang="en-US" dirty="0"/>
              <a:t>Education, Training &amp; Fellowships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22793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Also, studentships and sabbatical opportunities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40"/>
          <a:stretch/>
        </p:blipFill>
        <p:spPr>
          <a:xfrm>
            <a:off x="1475656" y="834444"/>
            <a:ext cx="5821847" cy="339349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894352">
            <a:off x="5529996" y="93950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0724" y="459726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https://www.ctg.queensu.ca/public/fellowships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065329" y="494551"/>
            <a:ext cx="2098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https://www.ctg.queensu.ca/</a:t>
            </a:r>
          </a:p>
        </p:txBody>
      </p:sp>
    </p:spTree>
    <p:extLst>
      <p:ext uri="{BB962C8B-B14F-4D97-AF65-F5344CB8AC3E}">
        <p14:creationId xmlns:p14="http://schemas.microsoft.com/office/powerpoint/2010/main" val="168839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CCTG New Investigators Clinical Trial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Purpose: to deliver a training program that includes practical trial experience at cancer sites throughout Canada over a one-year period. </a:t>
            </a:r>
          </a:p>
          <a:p>
            <a:r>
              <a:rPr lang="en-US" dirty="0"/>
              <a:t>Cancer Investigator Certificate as proof of their expertise.  </a:t>
            </a:r>
          </a:p>
          <a:p>
            <a:pPr lvl="1"/>
            <a:r>
              <a:rPr lang="en-US" dirty="0"/>
              <a:t>A 12-month curriculum </a:t>
            </a:r>
          </a:p>
          <a:p>
            <a:pPr lvl="2"/>
            <a:r>
              <a:rPr lang="en-US" dirty="0"/>
              <a:t>Attendance at young investigators workshop at the Spring Meeting.</a:t>
            </a:r>
          </a:p>
          <a:p>
            <a:pPr lvl="2"/>
            <a:r>
              <a:rPr lang="en-US" dirty="0"/>
              <a:t>Observer-ships at CCTG disease site committee meetings and CCTG oversight committees;  </a:t>
            </a:r>
          </a:p>
          <a:p>
            <a:pPr lvl="2"/>
            <a:r>
              <a:rPr lang="en-US" dirty="0"/>
              <a:t>Teaching and mentorship on practical aspects clinical trial conduct in Kingston at OSC, at site and on Audit/Monitoring visit(s). </a:t>
            </a:r>
          </a:p>
          <a:p>
            <a:pPr lvl="2"/>
            <a:r>
              <a:rPr lang="en-US" dirty="0"/>
              <a:t>Direct clinical trial mentorship at the Site with involvement in a CCTG clinical trial.</a:t>
            </a:r>
          </a:p>
          <a:p>
            <a:pPr lvl="2"/>
            <a:r>
              <a:rPr lang="en-US" dirty="0"/>
              <a:t>Participation in the CCTG New Investigator Alumni.</a:t>
            </a:r>
          </a:p>
          <a:p>
            <a:r>
              <a:rPr lang="en-US" dirty="0"/>
              <a:t>CCTG sends a call for applicants early in the Calendar year. </a:t>
            </a:r>
          </a:p>
          <a:p>
            <a:pPr lvl="1"/>
            <a:r>
              <a:rPr lang="en-US" dirty="0"/>
              <a:t>Eligible applicants will be within the first two years of their first faculty position (fellows transitioning into faculty at that site will be eligible).   </a:t>
            </a:r>
          </a:p>
          <a:p>
            <a:pPr lvl="1"/>
            <a:r>
              <a:rPr lang="en-US" dirty="0"/>
              <a:t>The site must be participating in, or agree to activate, one of the active CCTG led clinical trials.  </a:t>
            </a:r>
          </a:p>
          <a:p>
            <a:pPr lvl="1"/>
            <a:r>
              <a:rPr lang="en-US" dirty="0"/>
              <a:t>The local Principal Investigator of the trial must agree to be an active mentor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centre</a:t>
            </a:r>
            <a:r>
              <a:rPr lang="en-US" dirty="0"/>
              <a:t> representative must confirm site support for the applicant. </a:t>
            </a:r>
          </a:p>
          <a:p>
            <a:r>
              <a:rPr lang="en-US" dirty="0"/>
              <a:t>Completion: Cancer Trials Investigator Certificate at the next annual scientific meeting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94643"/>
            <a:ext cx="710426" cy="710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1446" y="865477"/>
            <a:ext cx="186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Leader: Penelope Bradbury</a:t>
            </a:r>
          </a:p>
        </p:txBody>
      </p:sp>
    </p:spTree>
    <p:extLst>
      <p:ext uri="{BB962C8B-B14F-4D97-AF65-F5344CB8AC3E}">
        <p14:creationId xmlns:p14="http://schemas.microsoft.com/office/powerpoint/2010/main" val="265809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7089-4838-D8F6-5F5D-4C72AE0F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2022-2023 Practicum Class</a:t>
            </a:r>
          </a:p>
        </p:txBody>
      </p:sp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939A5B-17BC-B474-E6B0-0414C106A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6" y="1557243"/>
            <a:ext cx="9036438" cy="25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4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89FD3C-01B2-F1BE-7D79-C22F693608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322" y="1202961"/>
            <a:ext cx="4032250" cy="262257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36DD8C-B845-C158-929C-D162BFF94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0588" y="1172223"/>
            <a:ext cx="4119562" cy="321021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B80981-586A-C568-AEE9-30348C6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Tissues for Secondary Studies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C9B1C-3244-FF7E-4A50-8556B03B79CB}"/>
              </a:ext>
            </a:extLst>
          </p:cNvPr>
          <p:cNvSpPr txBox="1"/>
          <p:nvPr/>
        </p:nvSpPr>
        <p:spPr>
          <a:xfrm>
            <a:off x="4788024" y="4382439"/>
            <a:ext cx="4119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https://www.ctg.queensu.ca/public/cctg-tissue-bank-correlative-science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06BBA-4A50-740B-26B3-971156D5EB92}"/>
              </a:ext>
            </a:extLst>
          </p:cNvPr>
          <p:cNvSpPr txBox="1"/>
          <p:nvPr/>
        </p:nvSpPr>
        <p:spPr>
          <a:xfrm>
            <a:off x="118716" y="4393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https://www.ctg.queensu.ca/public/policies</a:t>
            </a:r>
          </a:p>
        </p:txBody>
      </p:sp>
    </p:spTree>
    <p:extLst>
      <p:ext uri="{BB962C8B-B14F-4D97-AF65-F5344CB8AC3E}">
        <p14:creationId xmlns:p14="http://schemas.microsoft.com/office/powerpoint/2010/main" val="372401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Recognition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Elizabeth Eisenhauer Early Drug Development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Young Investigator Award</a:t>
            </a:r>
          </a:p>
          <a:p>
            <a:r>
              <a:rPr lang="en-US" dirty="0">
                <a:cs typeface="Calibri" panose="020F0502020204030204" pitchFamily="34" charset="0"/>
              </a:rPr>
              <a:t>Ralph Meyer Phase III Program Young Investigator Award</a:t>
            </a:r>
          </a:p>
          <a:p>
            <a:r>
              <a:rPr lang="en-US" dirty="0">
                <a:cs typeface="Calibri" panose="020F0502020204030204" pitchFamily="34" charset="0"/>
              </a:rPr>
              <a:t>Frances Shepherd Travel Award</a:t>
            </a:r>
          </a:p>
        </p:txBody>
      </p:sp>
    </p:spTree>
    <p:extLst>
      <p:ext uri="{BB962C8B-B14F-4D97-AF65-F5344CB8AC3E}">
        <p14:creationId xmlns:p14="http://schemas.microsoft.com/office/powerpoint/2010/main" val="162252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Opportunities for Investigators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sz="3300" dirty="0"/>
              <a:t>Trials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Propose – a trial idea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Participate – in the trial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Publish – trial results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sz="3300" dirty="0"/>
              <a:t>Committees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Disease Site &amp; Oversight Committees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Supporting Committees (e.g. Audit and Monitoring, Clinical Research Associates, Pharmacist Network)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sz="3300" dirty="0"/>
              <a:t>Data Sharing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Submit a proposal via Scientific Committees or OSC Senior Investigators to access data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Check out the data sharing and access policy is here: https://www.ctg.queensu.ca/public/policies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sz="3300" dirty="0"/>
              <a:t>Correlative Science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Submit a proposal via Scientific Committees to access tissue</a:t>
            </a:r>
          </a:p>
          <a:p>
            <a:pPr marL="581025" lvl="2" indent="-177800">
              <a:buFont typeface="Wingdings" panose="05000000000000000000" pitchFamily="2" charset="2"/>
              <a:buChar char="ü"/>
            </a:pPr>
            <a:r>
              <a:rPr lang="en-CA" sz="2300" dirty="0"/>
              <a:t>Check out correlative science policy and inventory https://www.ctg.queensu.ca/public/cctg-tissue-bank-correlative-science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sz="3300" dirty="0"/>
              <a:t>Meetings of Interest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Young Investigators Course (bi-annual Kingston), </a:t>
            </a:r>
          </a:p>
          <a:p>
            <a:pPr marL="355600" lvl="1" indent="-177800">
              <a:buFont typeface="Wingdings" panose="05000000000000000000" pitchFamily="2" charset="2"/>
              <a:buChar char="ü"/>
            </a:pPr>
            <a:r>
              <a:rPr lang="en-CA" dirty="0"/>
              <a:t>Spring Meeting (annual Toronto), workshops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CA" sz="3300" dirty="0"/>
              <a:t>Access Expertise</a:t>
            </a:r>
          </a:p>
          <a:p>
            <a:pPr marL="355600" lvl="1" indent="-177800">
              <a:buFont typeface="Wingdings" pitchFamily="2" charset="2"/>
              <a:buChar char="ü"/>
            </a:pPr>
            <a:r>
              <a:rPr lang="en-CA" sz="2300" dirty="0"/>
              <a:t>Trial methodology, biostatistics, regulatory, ethics, data management, IT, grant preparation and submission support</a:t>
            </a:r>
          </a:p>
          <a:p>
            <a:pPr marL="288036" lvl="1" indent="-457200">
              <a:buFont typeface="Wingdings" panose="05000000000000000000" pitchFamily="2" charset="2"/>
              <a:buChar char="ü"/>
            </a:pPr>
            <a:endParaRPr lang="en-CA" dirty="0"/>
          </a:p>
        </p:txBody>
      </p:sp>
      <p:sp>
        <p:nvSpPr>
          <p:cNvPr id="2" name="Right Arrow 1"/>
          <p:cNvSpPr/>
          <p:nvPr/>
        </p:nvSpPr>
        <p:spPr>
          <a:xfrm>
            <a:off x="2339752" y="1153749"/>
            <a:ext cx="1440160" cy="360040"/>
          </a:xfrm>
          <a:prstGeom prst="rightArrow">
            <a:avLst/>
          </a:prstGeom>
          <a:solidFill>
            <a:srgbClr val="5191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3928" y="1149102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Change practice!</a:t>
            </a:r>
          </a:p>
        </p:txBody>
      </p:sp>
    </p:spTree>
    <p:extLst>
      <p:ext uri="{BB962C8B-B14F-4D97-AF65-F5344CB8AC3E}">
        <p14:creationId xmlns:p14="http://schemas.microsoft.com/office/powerpoint/2010/main" val="309816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Be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Communicate your interest</a:t>
            </a:r>
          </a:p>
          <a:p>
            <a:pPr lvl="1"/>
            <a:r>
              <a:rPr lang="en-US" altLang="en-US" dirty="0"/>
              <a:t>Within </a:t>
            </a:r>
            <a:r>
              <a:rPr lang="en-US" altLang="en-US" dirty="0" err="1"/>
              <a:t>centre</a:t>
            </a:r>
            <a:r>
              <a:rPr lang="en-US" altLang="en-US" dirty="0"/>
              <a:t>: to </a:t>
            </a:r>
            <a:r>
              <a:rPr lang="en-US" altLang="en-US" dirty="0" err="1"/>
              <a:t>centre</a:t>
            </a:r>
            <a:r>
              <a:rPr lang="en-US" altLang="en-US" dirty="0"/>
              <a:t> reps and current committee members</a:t>
            </a:r>
          </a:p>
          <a:p>
            <a:pPr lvl="1"/>
            <a:r>
              <a:rPr lang="en-US" altLang="en-US" dirty="0"/>
              <a:t>To CCTG senior investigators and Scientific committee chairs</a:t>
            </a:r>
          </a:p>
          <a:p>
            <a:pPr lvl="1"/>
            <a:r>
              <a:rPr lang="en-CA" dirty="0"/>
              <a:t>Participate in meetings</a:t>
            </a:r>
          </a:p>
          <a:p>
            <a:pPr lvl="2"/>
            <a:r>
              <a:rPr lang="en-US" altLang="en-US" dirty="0"/>
              <a:t>Let any special skills/expertise be known</a:t>
            </a:r>
          </a:p>
          <a:p>
            <a:pPr lvl="2"/>
            <a:r>
              <a:rPr lang="en-US" altLang="en-US" dirty="0"/>
              <a:t>Bring your ideas forward</a:t>
            </a:r>
          </a:p>
          <a:p>
            <a:r>
              <a:rPr lang="en-US" altLang="en-US" dirty="0"/>
              <a:t>Volunteer to be committee member</a:t>
            </a:r>
          </a:p>
          <a:p>
            <a:pPr lvl="2"/>
            <a:r>
              <a:rPr lang="en-US" altLang="en-US" dirty="0"/>
              <a:t>Speak to your CCTG Centre Representative</a:t>
            </a:r>
          </a:p>
          <a:p>
            <a:pPr lvl="2"/>
            <a:r>
              <a:rPr lang="en-US" altLang="en-US" dirty="0"/>
              <a:t>Consider an operations committee e.g. Audit / Monitoring</a:t>
            </a:r>
            <a:endParaRPr lang="en-CA" dirty="0"/>
          </a:p>
          <a:p>
            <a:r>
              <a:rPr lang="en-US" altLang="en-US" dirty="0"/>
              <a:t>Be active in your </a:t>
            </a:r>
            <a:r>
              <a:rPr lang="en-US" altLang="en-US" dirty="0" err="1"/>
              <a:t>centre</a:t>
            </a:r>
            <a:endParaRPr lang="en-US" altLang="en-US" dirty="0"/>
          </a:p>
          <a:p>
            <a:pPr lvl="1"/>
            <a:r>
              <a:rPr lang="en-US" altLang="en-US" dirty="0"/>
              <a:t>Participate in trials</a:t>
            </a:r>
          </a:p>
          <a:p>
            <a:pPr lvl="1"/>
            <a:r>
              <a:rPr lang="en-US" altLang="en-US" dirty="0"/>
              <a:t>Respond to surveys of interest</a:t>
            </a:r>
          </a:p>
          <a:p>
            <a:pPr lvl="1"/>
            <a:endParaRPr lang="en-US" alt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Education is fundamental to our activity</a:t>
            </a:r>
          </a:p>
          <a:p>
            <a:r>
              <a:rPr lang="en-CA" dirty="0"/>
              <a:t>Investigator engagement is key to our success</a:t>
            </a:r>
          </a:p>
          <a:p>
            <a:r>
              <a:rPr lang="en-CA" dirty="0"/>
              <a:t>We have multiple opportunities for New Investigators and interested in hearing about how to do better</a:t>
            </a:r>
          </a:p>
          <a:p>
            <a:r>
              <a:rPr lang="en-CA" dirty="0"/>
              <a:t>Know your centre representative and committee leadership.</a:t>
            </a:r>
          </a:p>
          <a:p>
            <a:r>
              <a:rPr lang="en-CA" dirty="0"/>
              <a:t>Make yourself known through participation and contribution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>
                <a:latin typeface="Franklin Gothic Book"/>
              </a:rPr>
              <a:pPr/>
              <a:t>27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7630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7350517"/>
              </p:ext>
            </p:extLst>
          </p:nvPr>
        </p:nvGraphicFramePr>
        <p:xfrm>
          <a:off x="443754" y="987574"/>
          <a:ext cx="8209429" cy="37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385646" y="202312"/>
            <a:ext cx="6372708" cy="5692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strike="noStrike" kern="1200" cap="none" baseline="0">
                <a:solidFill>
                  <a:srgbClr val="51913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CCTG Network</a:t>
            </a:r>
          </a:p>
        </p:txBody>
      </p:sp>
    </p:spTree>
    <p:extLst>
      <p:ext uri="{BB962C8B-B14F-4D97-AF65-F5344CB8AC3E}">
        <p14:creationId xmlns:p14="http://schemas.microsoft.com/office/powerpoint/2010/main" val="416315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Member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265510" indent="-265510">
              <a:buClr>
                <a:srgbClr val="519136"/>
              </a:buClr>
            </a:pPr>
            <a:r>
              <a:rPr lang="en-CA" sz="1950" dirty="0"/>
              <a:t>Canadian centres providing medical care to cancer patients are eligible</a:t>
            </a:r>
          </a:p>
          <a:p>
            <a:pPr marL="265510" indent="-265510">
              <a:buClr>
                <a:srgbClr val="519136"/>
              </a:buClr>
            </a:pPr>
            <a:r>
              <a:rPr lang="en-CA" sz="1950" dirty="0"/>
              <a:t>Membership package is assessed and Participating Centre Agreement is executed:</a:t>
            </a:r>
          </a:p>
          <a:p>
            <a:pPr marL="469106" indent="-257175"/>
            <a:r>
              <a:rPr lang="en-CA" sz="1650" dirty="0"/>
              <a:t>Oncology or malignant hematology practice and a commitment to participation and enrollment</a:t>
            </a:r>
          </a:p>
          <a:p>
            <a:pPr marL="469106" indent="-257175"/>
            <a:r>
              <a:rPr lang="en-CA" sz="1650" dirty="0"/>
              <a:t>Adequate resources and Standard Operating Procedures, including compliance with applicable regulations and guidelines</a:t>
            </a:r>
          </a:p>
          <a:p>
            <a:pPr marL="469106" indent="-257175"/>
            <a:r>
              <a:rPr lang="en-CA" sz="1650" dirty="0"/>
              <a:t>Established system for ethical review, pharmacy, laboratory, and imaging facilities</a:t>
            </a:r>
          </a:p>
          <a:p>
            <a:pPr marL="469106" lvl="1" indent="-257175"/>
            <a:r>
              <a:rPr lang="en-CA" sz="1600" b="1" i="1" dirty="0"/>
              <a:t>Designated leaders that will serve in institutional specific roles</a:t>
            </a:r>
          </a:p>
          <a:p>
            <a:pPr marL="257175" indent="-257175"/>
            <a:r>
              <a:rPr lang="en-CA" sz="2000" dirty="0"/>
              <a:t>Continued membership requires trial activation, accrual, and compliance with audit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Member Centre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Centre Representatives:</a:t>
            </a:r>
            <a:r>
              <a:rPr lang="en-US" dirty="0"/>
              <a:t> Investigators who lead coordination of all CCTG trials activated at their </a:t>
            </a:r>
            <a:r>
              <a:rPr lang="en-US" dirty="0" err="1"/>
              <a:t>centre</a:t>
            </a:r>
            <a:r>
              <a:rPr lang="en-US" dirty="0"/>
              <a:t> and who are the main liaison between the </a:t>
            </a:r>
            <a:r>
              <a:rPr lang="en-US" dirty="0" err="1"/>
              <a:t>centre</a:t>
            </a:r>
            <a:r>
              <a:rPr lang="en-US" dirty="0"/>
              <a:t> and the OSC  </a:t>
            </a:r>
          </a:p>
          <a:p>
            <a:r>
              <a:rPr lang="en-GB" b="1" dirty="0"/>
              <a:t>Contact Clinical Research Associates (CCRA): </a:t>
            </a:r>
            <a:r>
              <a:rPr lang="en-GB" dirty="0"/>
              <a:t>Senior CRA responsible for overseeing and reporting centre activities with respect to CCTG trials</a:t>
            </a:r>
            <a:endParaRPr lang="en-US" dirty="0"/>
          </a:p>
          <a:p>
            <a:r>
              <a:rPr lang="en-GB" b="1" dirty="0"/>
              <a:t>Ethics Representative (EREP): </a:t>
            </a:r>
            <a:r>
              <a:rPr lang="en-GB" dirty="0"/>
              <a:t>Institutional contact for issues relating to REB review of consents, protocols, and amendments; Main contact with OSC to ensure dissemination of new policies and procedures that apply across trials </a:t>
            </a:r>
            <a:endParaRPr lang="en-US" dirty="0"/>
          </a:p>
          <a:p>
            <a:r>
              <a:rPr lang="en-US" b="1" dirty="0"/>
              <a:t>Contact Pharmacist:	</a:t>
            </a:r>
            <a:r>
              <a:rPr lang="en-US" dirty="0"/>
              <a:t>Responsible for oversight of processes related to the receiving, handling, dispensing, and accountability of IMP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CCTG Centre Representative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Centre Representative assumes overall responsibility for liaising with CCTG. </a:t>
            </a:r>
          </a:p>
          <a:p>
            <a:pPr lvl="0"/>
            <a:r>
              <a:rPr lang="en-US" dirty="0"/>
              <a:t>Duties include:</a:t>
            </a:r>
          </a:p>
          <a:p>
            <a:pPr lvl="1"/>
            <a:r>
              <a:rPr lang="en-US" dirty="0"/>
              <a:t>Function as overall ‘principal investigator’.</a:t>
            </a:r>
          </a:p>
          <a:p>
            <a:pPr lvl="1"/>
            <a:r>
              <a:rPr lang="en-US" dirty="0"/>
              <a:t>Communication to and from the CCTG.</a:t>
            </a:r>
          </a:p>
          <a:p>
            <a:pPr lvl="1"/>
            <a:r>
              <a:rPr lang="en-US" dirty="0"/>
              <a:t>Supervise the establishment of a mechanism for distributing per case funding.</a:t>
            </a:r>
          </a:p>
          <a:p>
            <a:pPr lvl="1"/>
            <a:r>
              <a:rPr lang="en-US" u="sng" dirty="0"/>
              <a:t>Appoint committee and subcommittee members.</a:t>
            </a:r>
          </a:p>
          <a:p>
            <a:pPr lvl="1"/>
            <a:r>
              <a:rPr lang="en-US" dirty="0"/>
              <a:t>Participate in the nomination of investigators/CRAs for the Annual meeting.</a:t>
            </a:r>
          </a:p>
          <a:p>
            <a:pPr lvl="1"/>
            <a:r>
              <a:rPr lang="en-US" dirty="0"/>
              <a:t>Receive and respond to the periodic assessments of centre performance.</a:t>
            </a:r>
          </a:p>
          <a:p>
            <a:pPr lvl="1"/>
            <a:r>
              <a:rPr lang="en-US" dirty="0"/>
              <a:t>Supervise the implementation of corrective measures.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0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CCTG Investigator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Qualified, practicing at a current CCTG member site, undergone training, provided documentation.</a:t>
            </a:r>
          </a:p>
          <a:p>
            <a:r>
              <a:rPr lang="en-US" dirty="0"/>
              <a:t>Credentialing Requirements</a:t>
            </a:r>
          </a:p>
          <a:p>
            <a:pPr lvl="1"/>
            <a:r>
              <a:rPr lang="en-US" dirty="0"/>
              <a:t>Register with CCTG as an investigator and annually renew registration. </a:t>
            </a:r>
          </a:p>
          <a:p>
            <a:pPr lvl="2"/>
            <a:r>
              <a:rPr lang="en-US" dirty="0"/>
              <a:t>CCTG Investigator Registration Form </a:t>
            </a:r>
          </a:p>
          <a:p>
            <a:pPr lvl="2"/>
            <a:r>
              <a:rPr lang="en-US" dirty="0"/>
              <a:t>Current curriculum vitae (CV).</a:t>
            </a:r>
          </a:p>
          <a:p>
            <a:r>
              <a:rPr lang="en-US" dirty="0"/>
              <a:t>Additional credentialing requirements for CCTG trial participation.</a:t>
            </a:r>
          </a:p>
          <a:p>
            <a:pPr lvl="1"/>
            <a:r>
              <a:rPr lang="en-US" dirty="0"/>
              <a:t>Completion of GCP training program</a:t>
            </a:r>
          </a:p>
          <a:p>
            <a:pPr lvl="1"/>
            <a:r>
              <a:rPr lang="en-US" dirty="0"/>
              <a:t>Completion of training in the Protection of Human Research Participants</a:t>
            </a:r>
          </a:p>
          <a:p>
            <a:pPr lvl="1"/>
            <a:r>
              <a:rPr lang="en-US" dirty="0"/>
              <a:t>Annual completion of NCI CTEP Investigator Registration; required for participating on trials sponsored by NCI CTEP</a:t>
            </a:r>
          </a:p>
          <a:p>
            <a:pPr lvl="1"/>
            <a:r>
              <a:rPr lang="en-US" dirty="0"/>
              <a:t>Completion of Health Canada Qualified Investigator Undertaking Form; for QIs participating on trials under a Clinical Trials Application (CTA) in Canada</a:t>
            </a:r>
          </a:p>
        </p:txBody>
      </p:sp>
    </p:spTree>
    <p:extLst>
      <p:ext uri="{BB962C8B-B14F-4D97-AF65-F5344CB8AC3E}">
        <p14:creationId xmlns:p14="http://schemas.microsoft.com/office/powerpoint/2010/main" val="212104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Investigator Training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790810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https://www.ctg.queensu.ca/public/toolbox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203598"/>
            <a:ext cx="660407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Committees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4385817"/>
              </p:ext>
            </p:extLst>
          </p:nvPr>
        </p:nvGraphicFramePr>
        <p:xfrm>
          <a:off x="2544759" y="940174"/>
          <a:ext cx="6059689" cy="296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1028701"/>
            <a:ext cx="2020911" cy="21236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Brain*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Breast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GU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 err="1">
                <a:solidFill>
                  <a:prstClr val="black"/>
                </a:solidFill>
                <a:latin typeface="Calibri"/>
                <a:cs typeface="Calibri"/>
              </a:rPr>
              <a:t>Gyne</a:t>
            </a:r>
            <a:endParaRPr lang="en-CA"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Hematology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H&amp;N*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Lung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Melanoma*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Sarcoma*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Symptom Control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925" y="3218985"/>
            <a:ext cx="201582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Quality of Life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Economic Analysis</a:t>
            </a:r>
          </a:p>
          <a:p>
            <a:pPr marL="171450" indent="-1714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  <a:latin typeface="Calibri"/>
                <a:cs typeface="Calibri"/>
              </a:rPr>
              <a:t>Correlative Biology/Banking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1987" y="4423831"/>
            <a:ext cx="6052461" cy="324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Operations and Statistics Centre at Queen’s (130 Staff &amp; 15 Faculty) </a:t>
            </a:r>
          </a:p>
          <a:p>
            <a:pPr algn="ctr">
              <a:buClr>
                <a:srgbClr val="9F000F"/>
              </a:buClr>
              <a:buSzPct val="90000"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1987" y="3999340"/>
            <a:ext cx="6052461" cy="326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&gt; 80 member sites and 2,100 Investigators</a:t>
            </a:r>
          </a:p>
          <a:p>
            <a:pPr algn="ctr">
              <a:buClr>
                <a:srgbClr val="9F000F"/>
              </a:buClr>
              <a:buSzPct val="90000"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77181" y="3495914"/>
            <a:ext cx="498564" cy="3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752" y="2067694"/>
            <a:ext cx="498564" cy="3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4423831"/>
            <a:ext cx="164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*Rare cancer initiative</a:t>
            </a:r>
          </a:p>
        </p:txBody>
      </p:sp>
    </p:spTree>
    <p:extLst>
      <p:ext uri="{BB962C8B-B14F-4D97-AF65-F5344CB8AC3E}">
        <p14:creationId xmlns:p14="http://schemas.microsoft.com/office/powerpoint/2010/main" val="254778512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CCTG_PowerPoint_Template_English_16x9.potx</Template>
  <TotalTime>13778</TotalTime>
  <Words>2236</Words>
  <Application>Microsoft Office PowerPoint</Application>
  <PresentationFormat>On-screen Show (16:9)</PresentationFormat>
  <Paragraphs>345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Century Gothic</vt:lpstr>
      <vt:lpstr>Franklin Gothic Book</vt:lpstr>
      <vt:lpstr>Monotype Sorts</vt:lpstr>
      <vt:lpstr>Symbol</vt:lpstr>
      <vt:lpstr>Wingdings</vt:lpstr>
      <vt:lpstr>1_Office Theme</vt:lpstr>
      <vt:lpstr>1_Custom Design</vt:lpstr>
      <vt:lpstr>1_CCTG_PowerPoint_Template_Bilingual_16x9</vt:lpstr>
      <vt:lpstr>CCTG_PowerPoint_Template_Bilingual_16x9</vt:lpstr>
      <vt:lpstr>Office Theme</vt:lpstr>
      <vt:lpstr>2_Office Theme</vt:lpstr>
      <vt:lpstr>PowerPoint Presentation</vt:lpstr>
      <vt:lpstr>Educational Objectives</vt:lpstr>
      <vt:lpstr>PowerPoint Presentation</vt:lpstr>
      <vt:lpstr>Canadian Member Centres</vt:lpstr>
      <vt:lpstr>Canadian Member Centre Roles</vt:lpstr>
      <vt:lpstr>CCTG Centre Representative</vt:lpstr>
      <vt:lpstr>How to Become a CCTG Investigator</vt:lpstr>
      <vt:lpstr>Investigator Training</vt:lpstr>
      <vt:lpstr>Committees</vt:lpstr>
      <vt:lpstr>Scientific Committee Structure</vt:lpstr>
      <vt:lpstr>How to Become a Committee Member</vt:lpstr>
      <vt:lpstr>How to Become a Study Chair</vt:lpstr>
      <vt:lpstr>Idea to Protocol</vt:lpstr>
      <vt:lpstr>CCTG &amp; NCI’s Clinical Trials Enterprise</vt:lpstr>
      <vt:lpstr>NCTN Grant Deliverables - Overall</vt:lpstr>
      <vt:lpstr>PowerPoint Presentation</vt:lpstr>
      <vt:lpstr> NCI Steering Committees &amp; Task Forces with CCTG Members* </vt:lpstr>
      <vt:lpstr>Young Investigator Education + Training is a CCTG Priority &gt; 300 Students and Investigators 2016-2021</vt:lpstr>
      <vt:lpstr>Member Resources</vt:lpstr>
      <vt:lpstr>Education, Training &amp; Fellowships</vt:lpstr>
      <vt:lpstr>CCTG New Investigators Clinical Trial Practicum</vt:lpstr>
      <vt:lpstr>2022-2023 Practicum Class</vt:lpstr>
      <vt:lpstr>Data And Tissues for Secondary Studies</vt:lpstr>
      <vt:lpstr>Recognition Awards</vt:lpstr>
      <vt:lpstr>Opportunities for Investigators</vt:lpstr>
      <vt:lpstr>How to Be Engaged</vt:lpstr>
      <vt:lpstr>Summary</vt:lpstr>
    </vt:vector>
  </TitlesOfParts>
  <Company>NCIC Clinical Trials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Smith</dc:creator>
  <cp:lastModifiedBy>Janet Dancey</cp:lastModifiedBy>
  <cp:revision>681</cp:revision>
  <cp:lastPrinted>2016-08-11T17:09:03Z</cp:lastPrinted>
  <dcterms:created xsi:type="dcterms:W3CDTF">2016-01-26T20:07:45Z</dcterms:created>
  <dcterms:modified xsi:type="dcterms:W3CDTF">2022-08-03T11:12:32Z</dcterms:modified>
</cp:coreProperties>
</file>